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300" r:id="rId5"/>
    <p:sldId id="550" r:id="rId6"/>
    <p:sldId id="549" r:id="rId7"/>
    <p:sldId id="282" r:id="rId8"/>
    <p:sldId id="294" r:id="rId9"/>
    <p:sldId id="296" r:id="rId10"/>
    <p:sldId id="553" r:id="rId11"/>
    <p:sldId id="291" r:id="rId12"/>
    <p:sldId id="295" r:id="rId13"/>
    <p:sldId id="297" r:id="rId14"/>
    <p:sldId id="551" r:id="rId15"/>
    <p:sldId id="299" r:id="rId16"/>
    <p:sldId id="298" r:id="rId17"/>
    <p:sldId id="292" r:id="rId18"/>
    <p:sldId id="301" r:id="rId19"/>
    <p:sldId id="552" r:id="rId20"/>
    <p:sldId id="302" r:id="rId21"/>
    <p:sldId id="303" r:id="rId22"/>
    <p:sldId id="286" r:id="rId23"/>
    <p:sldId id="283" r:id="rId24"/>
    <p:sldId id="287" r:id="rId25"/>
    <p:sldId id="274" r:id="rId26"/>
    <p:sldId id="276" r:id="rId27"/>
    <p:sldId id="304" r:id="rId28"/>
    <p:sldId id="288" r:id="rId29"/>
    <p:sldId id="275" r:id="rId30"/>
    <p:sldId id="548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Smith" initials="DS" lastIdx="2" clrIdx="0">
    <p:extLst>
      <p:ext uri="{19B8F6BF-5375-455C-9EA6-DF929625EA0E}">
        <p15:presenceInfo xmlns:p15="http://schemas.microsoft.com/office/powerpoint/2012/main" userId="S::d.smith@fulcrumhealthinc.org::e125fe64-8436-4cd8-b743-970f36b3c5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5" autoAdjust="0"/>
    <p:restoredTop sz="90012" autoAdjust="0"/>
  </p:normalViewPr>
  <p:slideViewPr>
    <p:cSldViewPr snapToGrid="0" snapToObjects="1">
      <p:cViewPr varScale="1">
        <p:scale>
          <a:sx n="120" d="100"/>
          <a:sy n="120" d="100"/>
        </p:scale>
        <p:origin x="838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FF3F-31FF-44AA-B0D5-08177DC70CF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E227-BA19-4588-86AB-4546F658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E227-BA19-4588-86AB-4546F658EB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AE03F67-0DC0-4F36-BE2A-00B1034EE3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5160352-FE46-4D28-A780-31375B6D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DDA4B33-F449-48A6-A848-9E6396ACB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679ADB-9B2A-43E4-8891-768D4FB014E7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E9394-315D-46FD-B1D4-D95AA3639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F92CD-CC4E-4DF8-8D9A-DE8AF7D24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A1B59C-F0F3-45BB-95F2-C78690485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5" y="4521872"/>
            <a:ext cx="3859374" cy="5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966CB-6F08-43C7-8FA1-FF4879720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99F2D-CAC3-4F35-A2D7-2FE25F7E2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5" y="4521872"/>
            <a:ext cx="3859374" cy="5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A6904-BB8C-43AA-BD99-B44B85391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81208-3FBC-4D55-9C90-ACCF8F6EC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5" y="4521872"/>
            <a:ext cx="3859374" cy="5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6CDA1-33C9-40FC-B13A-E694EDBCB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BE54F-F366-4029-8E35-D865E712A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7F7A2D-B0E5-432B-AFD7-C0756F6CC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680DB-FA64-43A6-81EB-8186C7321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412" y="4525427"/>
            <a:ext cx="3850337" cy="5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00D4-E316-4BFF-A57D-783745C49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0709"/>
            <a:ext cx="6858000" cy="723892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Team-based Healthcare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ECCDE-F145-4D4C-AE68-BFFA567F0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39132"/>
            <a:ext cx="6858000" cy="2674407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presented by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Michael Schneider DC, PhD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Professor, School of Health &amp; Rehabilitation Sciences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University of Pittsburgh, Pittsburgh 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9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E5300-911C-4B28-847B-26E34F49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9" y="1127079"/>
            <a:ext cx="8429936" cy="1774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861DD5-254F-42CE-ABB1-95C119EE85AC}"/>
              </a:ext>
            </a:extLst>
          </p:cNvPr>
          <p:cNvSpPr/>
          <p:nvPr/>
        </p:nvSpPr>
        <p:spPr>
          <a:xfrm>
            <a:off x="679450" y="1444625"/>
            <a:ext cx="7988300" cy="53022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7ACB-FA4E-4389-BB3A-877C45FF5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626269"/>
            <a:ext cx="7667625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do you think is the most commonly recommended CHA for acute back pain?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A. Spinal manipulation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B. Massage therapy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C. Acupuncture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D. Exercise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9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A72539-9A51-413A-A692-82611BB7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02" y="194640"/>
            <a:ext cx="5847595" cy="1900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65B40-1B29-4E43-BB42-E84FA7449D71}"/>
              </a:ext>
            </a:extLst>
          </p:cNvPr>
          <p:cNvSpPr txBox="1"/>
          <p:nvPr/>
        </p:nvSpPr>
        <p:spPr>
          <a:xfrm>
            <a:off x="381406" y="2207915"/>
            <a:ext cx="51493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2"/>
                </a:solidFill>
              </a:rPr>
              <a:t>Most commonly recommended CHAs</a:t>
            </a:r>
            <a:r>
              <a:rPr lang="en-US" dirty="0">
                <a:solidFill>
                  <a:schemeClr val="bg2"/>
                </a:solidFill>
              </a:rPr>
              <a:t>:</a:t>
            </a:r>
            <a:r>
              <a:rPr lang="en-US" dirty="0"/>
              <a:t>: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Chiropractic/osteopathic manipulation (54.0%)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Massage therapy (52.6%)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Herbs/non-vitamin supplements (26.5%)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Yoga (25.6%)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Acupuncture (22.4%)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67C8C-0937-4887-8E99-F9D8E0F2F1A5}"/>
              </a:ext>
            </a:extLst>
          </p:cNvPr>
          <p:cNvSpPr txBox="1"/>
          <p:nvPr/>
        </p:nvSpPr>
        <p:spPr>
          <a:xfrm>
            <a:off x="5746866" y="2210186"/>
            <a:ext cx="3175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2"/>
                </a:solidFill>
              </a:rPr>
              <a:t>More likely to refer to CHA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endParaRPr lang="en-US" sz="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Female vs.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DO vs.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Age &lt; 65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Personal use of CHA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46B87-F72C-48F6-B5D0-258A23CEC5D3}"/>
              </a:ext>
            </a:extLst>
          </p:cNvPr>
          <p:cNvSpPr/>
          <p:nvPr/>
        </p:nvSpPr>
        <p:spPr>
          <a:xfrm>
            <a:off x="381406" y="4121971"/>
            <a:ext cx="85409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53.1% of U.S. physicians recommended at least one CHA to their patients in the past 12 months.</a:t>
            </a:r>
          </a:p>
        </p:txBody>
      </p:sp>
    </p:spTree>
    <p:extLst>
      <p:ext uri="{BB962C8B-B14F-4D97-AF65-F5344CB8AC3E}">
        <p14:creationId xmlns:p14="http://schemas.microsoft.com/office/powerpoint/2010/main" val="7098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8D55F-BEA4-4ACE-B92E-79B9DA95F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723" y="1081453"/>
            <a:ext cx="5310553" cy="2980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So…</a:t>
            </a:r>
            <a:b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have we moved from “alternative” </a:t>
            </a:r>
            <a:b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to </a:t>
            </a:r>
            <a:b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“integrative”?</a:t>
            </a:r>
          </a:p>
        </p:txBody>
      </p:sp>
    </p:spTree>
    <p:extLst>
      <p:ext uri="{BB962C8B-B14F-4D97-AF65-F5344CB8AC3E}">
        <p14:creationId xmlns:p14="http://schemas.microsoft.com/office/powerpoint/2010/main" val="14494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los in Tech">
            <a:extLst>
              <a:ext uri="{FF2B5EF4-FFF2-40B4-BE49-F238E27FC236}">
                <a16:creationId xmlns:a16="http://schemas.microsoft.com/office/drawing/2014/main" id="{AD40C90F-E770-4B33-9D34-3C0B8288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923742"/>
            <a:ext cx="5718175" cy="32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9D5DC-AD86-4859-9FBE-CE34D3D5B677}"/>
              </a:ext>
            </a:extLst>
          </p:cNvPr>
          <p:cNvSpPr txBox="1"/>
          <p:nvPr/>
        </p:nvSpPr>
        <p:spPr>
          <a:xfrm>
            <a:off x="1631950" y="1826401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Medicine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48EB8-A92F-463E-84F7-343F4A64F8F0}"/>
              </a:ext>
            </a:extLst>
          </p:cNvPr>
          <p:cNvSpPr txBox="1"/>
          <p:nvPr/>
        </p:nvSpPr>
        <p:spPr>
          <a:xfrm>
            <a:off x="3257550" y="1826400"/>
            <a:ext cx="56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Chiro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816A5-AC78-4955-84E6-DDD0A0E536FC}"/>
              </a:ext>
            </a:extLst>
          </p:cNvPr>
          <p:cNvSpPr txBox="1"/>
          <p:nvPr/>
        </p:nvSpPr>
        <p:spPr>
          <a:xfrm>
            <a:off x="4806950" y="1826401"/>
            <a:ext cx="56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Acu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0D092-D5EC-44B4-8861-6706DA1BBF59}"/>
              </a:ext>
            </a:extLst>
          </p:cNvPr>
          <p:cNvSpPr txBox="1"/>
          <p:nvPr/>
        </p:nvSpPr>
        <p:spPr>
          <a:xfrm>
            <a:off x="6019800" y="1826399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Massage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83275-717F-452E-9767-582EC048A0AC}"/>
              </a:ext>
            </a:extLst>
          </p:cNvPr>
          <p:cNvSpPr txBox="1"/>
          <p:nvPr/>
        </p:nvSpPr>
        <p:spPr>
          <a:xfrm>
            <a:off x="202518" y="327959"/>
            <a:ext cx="873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Unfortunately, most healthcare is still delivered in silos</a:t>
            </a:r>
          </a:p>
        </p:txBody>
      </p:sp>
    </p:spTree>
    <p:extLst>
      <p:ext uri="{BB962C8B-B14F-4D97-AF65-F5344CB8AC3E}">
        <p14:creationId xmlns:p14="http://schemas.microsoft.com/office/powerpoint/2010/main" val="340340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7648B-060F-4169-8212-CEA820B8A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430" y="240882"/>
            <a:ext cx="3407104" cy="25533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Integrative care is team-based care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5D20378-12F0-4032-AB8A-47C205E5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731543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21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5E79-B690-4596-979A-45970DC8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0503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Would you describe your current clinical setting as incorporating interprofessional team-based care?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A. Yes, I work with other professionals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B. No, I don’t incorporate other professionals at this time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C. No, but working towards integration</a:t>
            </a:r>
          </a:p>
        </p:txBody>
      </p:sp>
    </p:spTree>
    <p:extLst>
      <p:ext uri="{BB962C8B-B14F-4D97-AF65-F5344CB8AC3E}">
        <p14:creationId xmlns:p14="http://schemas.microsoft.com/office/powerpoint/2010/main" val="294113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54F13-91B0-4466-9B1A-1F72A94F2CF1}"/>
              </a:ext>
            </a:extLst>
          </p:cNvPr>
          <p:cNvSpPr txBox="1"/>
          <p:nvPr/>
        </p:nvSpPr>
        <p:spPr>
          <a:xfrm>
            <a:off x="-191386" y="503278"/>
            <a:ext cx="4309730" cy="2745156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ea typeface="+mj-ea"/>
                <a:cs typeface="+mj-cs"/>
              </a:rPr>
              <a:t>How do we become integrated into a healthcare team?</a:t>
            </a:r>
          </a:p>
        </p:txBody>
      </p: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EGO, toy, indoor&#10;&#10;Description automatically generated">
            <a:extLst>
              <a:ext uri="{FF2B5EF4-FFF2-40B4-BE49-F238E27FC236}">
                <a16:creationId xmlns:a16="http://schemas.microsoft.com/office/drawing/2014/main" id="{7DF0393A-94CC-44E1-BB56-77008FCB2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731543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188027"/>
            <a:ext cx="9143999" cy="29554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E522D-A443-4B6E-844D-0814408C1900}"/>
              </a:ext>
            </a:extLst>
          </p:cNvPr>
          <p:cNvSpPr txBox="1"/>
          <p:nvPr/>
        </p:nvSpPr>
        <p:spPr>
          <a:xfrm>
            <a:off x="487836" y="3419642"/>
            <a:ext cx="8176104" cy="92733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Integration will not happen by chance…it requires change!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A89B39-9190-4B7B-B89D-6FEBB71FC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379" r="1" b="1"/>
          <a:stretch/>
        </p:blipFill>
        <p:spPr bwMode="auto">
          <a:xfrm>
            <a:off x="20" y="10"/>
            <a:ext cx="9143979" cy="31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8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35304-7262-4B5C-A2AE-E019965A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17" y="447420"/>
            <a:ext cx="4973283" cy="3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6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7D2F14-B87E-428B-B401-08B837D70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44128"/>
            <a:ext cx="6858000" cy="277217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Which best describes how you self-identify your professional role in healthcare?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A. Alternative</a:t>
            </a:r>
          </a:p>
          <a:p>
            <a:pPr algn="l"/>
            <a:r>
              <a:rPr lang="en-US" dirty="0"/>
              <a:t>B. Complementary</a:t>
            </a:r>
          </a:p>
          <a:p>
            <a:pPr algn="l"/>
            <a:r>
              <a:rPr lang="en-US" dirty="0"/>
              <a:t>C. Integrative</a:t>
            </a:r>
          </a:p>
          <a:p>
            <a:pPr algn="l"/>
            <a:r>
              <a:rPr lang="en-US" dirty="0"/>
              <a:t>D. Primary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28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FA2B6C-1F6F-4244-983F-66161750EE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1035986" y="128200"/>
            <a:ext cx="6728825" cy="4456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DE0EF-8ACE-4160-A8A5-425809A19DB8}"/>
              </a:ext>
            </a:extLst>
          </p:cNvPr>
          <p:cNvSpPr txBox="1"/>
          <p:nvPr/>
        </p:nvSpPr>
        <p:spPr>
          <a:xfrm>
            <a:off x="5260312" y="1002089"/>
            <a:ext cx="237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“it is not the strongest of the species that survives, nor the most intelligent, but the one most responsive to change.”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 Charles Darwin, 1809</a:t>
            </a:r>
          </a:p>
        </p:txBody>
      </p:sp>
    </p:spTree>
    <p:extLst>
      <p:ext uri="{BB962C8B-B14F-4D97-AF65-F5344CB8AC3E}">
        <p14:creationId xmlns:p14="http://schemas.microsoft.com/office/powerpoint/2010/main" val="212721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6ED84-9457-40D7-9E77-AACC30E7EC9F}"/>
              </a:ext>
            </a:extLst>
          </p:cNvPr>
          <p:cNvSpPr txBox="1"/>
          <p:nvPr/>
        </p:nvSpPr>
        <p:spPr>
          <a:xfrm>
            <a:off x="704850" y="899511"/>
            <a:ext cx="3293268" cy="992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kern="1200" dirty="0">
                <a:solidFill>
                  <a:schemeClr val="bg1"/>
                </a:solidFill>
                <a:ea typeface="+mj-ea"/>
                <a:cs typeface="+mj-cs"/>
              </a:rPr>
              <a:t>Embrace 5 key changes for integration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FE36D-5FC5-40FF-BF4D-822FDC101667}"/>
              </a:ext>
            </a:extLst>
          </p:cNvPr>
          <p:cNvSpPr txBox="1"/>
          <p:nvPr/>
        </p:nvSpPr>
        <p:spPr>
          <a:xfrm>
            <a:off x="626268" y="1851800"/>
            <a:ext cx="3293268" cy="184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Changing from ‘lone wolf’ to ‘team player’</a:t>
            </a:r>
          </a:p>
          <a:p>
            <a:pPr marL="342900"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Inter-professional communication skills</a:t>
            </a:r>
          </a:p>
          <a:p>
            <a:pPr marL="342900"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Evidence-based practice</a:t>
            </a:r>
          </a:p>
          <a:p>
            <a:pPr marL="342900"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Biopsychosocial model</a:t>
            </a:r>
          </a:p>
          <a:p>
            <a:pPr marL="342900"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Social determinants of health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631032"/>
            <a:ext cx="3945732" cy="3530694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 descr="A close-up of a key&#10;&#10;Description automatically generated with medium confidence">
            <a:extLst>
              <a:ext uri="{FF2B5EF4-FFF2-40B4-BE49-F238E27FC236}">
                <a16:creationId xmlns:a16="http://schemas.microsoft.com/office/drawing/2014/main" id="{3E34F486-4177-4D20-8846-51C80B8E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49" y="1068236"/>
            <a:ext cx="3276834" cy="21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7EA4E9-DFD6-45D4-965D-8A79984E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21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508" y="225378"/>
            <a:ext cx="7175878" cy="898398"/>
          </a:xfrm>
        </p:spPr>
        <p:txBody>
          <a:bodyPr>
            <a:normAutofit/>
          </a:bodyPr>
          <a:lstStyle/>
          <a:p>
            <a:r>
              <a:rPr lang="en-US" sz="2900" b="1" dirty="0">
                <a:latin typeface="+mn-lt"/>
              </a:rPr>
              <a:t>1. Adopt the mindset of Integration instead of Isolation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BE891-9E44-4029-8552-77A3EE74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28" y="2108579"/>
            <a:ext cx="2505145" cy="2596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E21F-D37F-4F77-918A-934B96EC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63" y="2458718"/>
            <a:ext cx="4098871" cy="1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20CDFA-32F1-4EB0-9A1E-25A47EE3C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243" y="390645"/>
            <a:ext cx="7243297" cy="714462"/>
          </a:xfrm>
        </p:spPr>
        <p:txBody>
          <a:bodyPr/>
          <a:lstStyle/>
          <a:p>
            <a:r>
              <a:rPr lang="en-US" sz="2800" b="1" dirty="0">
                <a:solidFill>
                  <a:srgbClr val="003493"/>
                </a:solidFill>
                <a:latin typeface="+mn-lt"/>
              </a:rPr>
              <a:t>2. Communication with other professionals on the team </a:t>
            </a:r>
            <a:endParaRPr lang="en-US" sz="2800" b="1" dirty="0">
              <a:latin typeface="+mn-lt"/>
            </a:endParaRPr>
          </a:p>
        </p:txBody>
      </p:sp>
      <p:pic>
        <p:nvPicPr>
          <p:cNvPr id="5122" name="Picture 2" descr="Want Customers to Convert? Start Speaking Their Language - Tribe Interactive">
            <a:extLst>
              <a:ext uri="{FF2B5EF4-FFF2-40B4-BE49-F238E27FC236}">
                <a16:creationId xmlns:a16="http://schemas.microsoft.com/office/drawing/2014/main" id="{9E7DA37D-9FA5-45A2-8A5B-E02FB692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87505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85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312871" cy="51435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204588" cy="51435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2871" cy="51435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20CDFA-32F1-4EB0-9A1E-25A47EE3C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2" y="251288"/>
            <a:ext cx="2931928" cy="2870046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3 . Embrace the evidence-based model of clinical care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46BD68E-FC5C-4CAF-B5D2-87E452D6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88" y="719119"/>
            <a:ext cx="4973506" cy="37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B6B85F-A2B6-4D75-8144-989023308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77" y="685800"/>
            <a:ext cx="2743200" cy="2165684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+mn-lt"/>
              </a:rPr>
              <a:t>4. Embrace the Bio-Psycho-Social </a:t>
            </a:r>
            <a:br>
              <a:rPr lang="en-US" sz="2800" b="1">
                <a:solidFill>
                  <a:srgbClr val="FFFFFF"/>
                </a:solidFill>
                <a:latin typeface="+mn-lt"/>
              </a:rPr>
            </a:br>
            <a:r>
              <a:rPr lang="en-US" sz="2800" b="1">
                <a:solidFill>
                  <a:srgbClr val="FFFFFF"/>
                </a:solidFill>
                <a:latin typeface="+mn-lt"/>
              </a:rPr>
              <a:t>Model of Health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2A77B11D-CD33-4291-9343-24AB7349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516505"/>
            <a:ext cx="4915159" cy="41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B6B85F-A2B6-4D75-8144-989023308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22" y="324854"/>
            <a:ext cx="7185954" cy="714462"/>
          </a:xfrm>
        </p:spPr>
        <p:txBody>
          <a:bodyPr/>
          <a:lstStyle/>
          <a:p>
            <a:r>
              <a:rPr lang="en-US" sz="2800" b="1" dirty="0">
                <a:solidFill>
                  <a:srgbClr val="003493"/>
                </a:solidFill>
                <a:latin typeface="+mn-lt"/>
              </a:rPr>
              <a:t>5. Appreciation for the social determinants of health</a:t>
            </a:r>
            <a:endParaRPr lang="en-US" sz="2800" b="1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55686-4E54-4184-A193-BF1696AEA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71" y="1333355"/>
            <a:ext cx="3998857" cy="32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5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6DF078EE-5003-44CB-9B2A-84F1535D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20" y="102163"/>
            <a:ext cx="6580992" cy="49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3B2910C6-EF56-4F46-AFD1-86898B4152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67720" y="800100"/>
            <a:ext cx="4810125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1" dirty="0"/>
              <a:t> </a:t>
            </a:r>
            <a:br>
              <a:rPr lang="en-US" sz="2700" b="1" dirty="0"/>
            </a:br>
            <a:r>
              <a:rPr lang="en-US" sz="2700" b="1" dirty="0"/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63B9E-7250-46A2-BA22-3E868F1CD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35" y="1253217"/>
            <a:ext cx="6858000" cy="1241822"/>
          </a:xfrm>
        </p:spPr>
        <p:txBody>
          <a:bodyPr/>
          <a:lstStyle/>
          <a:p>
            <a:r>
              <a:rPr lang="en-US" sz="5400" dirty="0"/>
              <a:t>Thank You!</a:t>
            </a:r>
          </a:p>
          <a:p>
            <a:endParaRPr lang="en-US" dirty="0"/>
          </a:p>
          <a:p>
            <a:r>
              <a:rPr lang="en-US" dirty="0"/>
              <a:t>Michael Schneider DC, PhD</a:t>
            </a:r>
          </a:p>
          <a:p>
            <a:r>
              <a:rPr lang="en-US" dirty="0"/>
              <a:t>mjs5@pitt.edu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5AF06A-52A0-40AA-98EA-E8B0D3788CBA}"/>
              </a:ext>
            </a:extLst>
          </p:cNvPr>
          <p:cNvSpPr txBox="1"/>
          <p:nvPr/>
        </p:nvSpPr>
        <p:spPr>
          <a:xfrm>
            <a:off x="583007" y="433544"/>
            <a:ext cx="873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</a:rPr>
              <a:t>Team-based care requires Integration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00D62-4A70-4B01-9C77-31F3BFF419E3}"/>
              </a:ext>
            </a:extLst>
          </p:cNvPr>
          <p:cNvSpPr txBox="1"/>
          <p:nvPr/>
        </p:nvSpPr>
        <p:spPr>
          <a:xfrm>
            <a:off x="641350" y="1663809"/>
            <a:ext cx="788035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+mn-lt"/>
            </a:endParaRP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latin typeface="+mn-lt"/>
              </a:rPr>
              <a:t>The ‘CAM’ professions are undergoing a change from ‘Alternative’ to ‘Integrative’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4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’</a:t>
            </a:r>
          </a:p>
          <a:p>
            <a:pPr algn="ctr"/>
            <a:endParaRPr lang="en-US" sz="2800" dirty="0">
              <a:solidFill>
                <a:srgbClr val="003493"/>
              </a:solidFill>
              <a:latin typeface="Arial" panose="020B0604020202020204"/>
              <a:ea typeface="+mj-ea"/>
              <a:cs typeface="+mj-cs"/>
            </a:endParaRPr>
          </a:p>
          <a:p>
            <a:pPr algn="ctr"/>
            <a:endParaRPr lang="en-US" sz="2800" dirty="0">
              <a:solidFill>
                <a:srgbClr val="003493"/>
              </a:solidFill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380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E63EC-7EF0-4B06-B771-EBD356E5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0" y="1138298"/>
            <a:ext cx="5748734" cy="3364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01EFBD-B8A4-4926-A778-191043554195}"/>
              </a:ext>
            </a:extLst>
          </p:cNvPr>
          <p:cNvSpPr txBox="1"/>
          <p:nvPr/>
        </p:nvSpPr>
        <p:spPr>
          <a:xfrm>
            <a:off x="250903" y="134664"/>
            <a:ext cx="8893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We overcame many obstacles 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</a:rPr>
              <a:t>during the past 30 years!</a:t>
            </a:r>
            <a:r>
              <a:rPr lang="en-US" sz="2800" b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B79C6D-A0F1-4A99-B032-420790880AF7}"/>
              </a:ext>
            </a:extLst>
          </p:cNvPr>
          <p:cNvSpPr txBox="1"/>
          <p:nvPr/>
        </p:nvSpPr>
        <p:spPr>
          <a:xfrm>
            <a:off x="2374985" y="3079705"/>
            <a:ext cx="131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Alternative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7305-9258-4CF2-8F30-3BB2F616886A}"/>
              </a:ext>
            </a:extLst>
          </p:cNvPr>
          <p:cNvSpPr txBox="1"/>
          <p:nvPr/>
        </p:nvSpPr>
        <p:spPr>
          <a:xfrm>
            <a:off x="4439700" y="2005748"/>
            <a:ext cx="164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Complementary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B214A-51B3-4C16-9740-3EE4E6295079}"/>
              </a:ext>
            </a:extLst>
          </p:cNvPr>
          <p:cNvSpPr txBox="1"/>
          <p:nvPr/>
        </p:nvSpPr>
        <p:spPr>
          <a:xfrm>
            <a:off x="5712443" y="1334775"/>
            <a:ext cx="131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Integrative</a:t>
            </a:r>
          </a:p>
        </p:txBody>
      </p:sp>
    </p:spTree>
    <p:extLst>
      <p:ext uri="{BB962C8B-B14F-4D97-AF65-F5344CB8AC3E}">
        <p14:creationId xmlns:p14="http://schemas.microsoft.com/office/powerpoint/2010/main" val="331240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698241-96EF-4DBC-BA32-B6876304AFFA}"/>
              </a:ext>
            </a:extLst>
          </p:cNvPr>
          <p:cNvSpPr txBox="1"/>
          <p:nvPr/>
        </p:nvSpPr>
        <p:spPr>
          <a:xfrm>
            <a:off x="387350" y="30998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Alternative, Complementary or Integrative?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EC5EF-79AA-4DFB-8B29-6466DD78B4A7}"/>
              </a:ext>
            </a:extLst>
          </p:cNvPr>
          <p:cNvSpPr txBox="1"/>
          <p:nvPr/>
        </p:nvSpPr>
        <p:spPr>
          <a:xfrm>
            <a:off x="1214235" y="1183758"/>
            <a:ext cx="78397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U.S. Congress establishes the </a:t>
            </a:r>
            <a:r>
              <a:rPr lang="en-US" sz="1600" b="1" dirty="0">
                <a:solidFill>
                  <a:schemeClr val="accent1"/>
                </a:solidFill>
              </a:rPr>
              <a:t>Office of Alternative Medicine (OAM)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within the National Institutes of Health (NIH)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Congress authorizes making the OAM into an independent Center at the NIH, calling it the </a:t>
            </a:r>
            <a:r>
              <a:rPr lang="en-US" sz="1600" b="1" dirty="0">
                <a:solidFill>
                  <a:schemeClr val="accent1"/>
                </a:solidFill>
              </a:rPr>
              <a:t>National Center for Complementary and Alternative Medicine (NCCAM)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Eisenberg et al publish first survey of CAM use in the U.S.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The Institute of Medicine releases a report on Complementary and Alternative Medicine in the United States, funded by NCCAM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Congress renames NCCAM the </a:t>
            </a:r>
            <a:r>
              <a:rPr lang="en-US" sz="1600" b="1" dirty="0">
                <a:solidFill>
                  <a:schemeClr val="accent1"/>
                </a:solidFill>
              </a:rPr>
              <a:t>National Center for Complementary and Integrative Health (NCCIH)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0F88C25-BEA1-4E64-981B-79E67BEF1FF9}"/>
              </a:ext>
            </a:extLst>
          </p:cNvPr>
          <p:cNvSpPr/>
          <p:nvPr/>
        </p:nvSpPr>
        <p:spPr>
          <a:xfrm>
            <a:off x="441602" y="1274633"/>
            <a:ext cx="770510" cy="320168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1991</a:t>
            </a:r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E0FE107-A2F2-4859-9217-54DF3971A683}"/>
              </a:ext>
            </a:extLst>
          </p:cNvPr>
          <p:cNvSpPr/>
          <p:nvPr/>
        </p:nvSpPr>
        <p:spPr>
          <a:xfrm>
            <a:off x="441602" y="2031065"/>
            <a:ext cx="770510" cy="320168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1998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B688CD0-DF3C-4E58-9C54-545B47570C80}"/>
              </a:ext>
            </a:extLst>
          </p:cNvPr>
          <p:cNvSpPr/>
          <p:nvPr/>
        </p:nvSpPr>
        <p:spPr>
          <a:xfrm>
            <a:off x="441602" y="2737881"/>
            <a:ext cx="770510" cy="320168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2001</a:t>
            </a:r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5D65A13-BAFA-491E-A7D0-369CB14B9758}"/>
              </a:ext>
            </a:extLst>
          </p:cNvPr>
          <p:cNvSpPr/>
          <p:nvPr/>
        </p:nvSpPr>
        <p:spPr>
          <a:xfrm>
            <a:off x="443725" y="4237211"/>
            <a:ext cx="770510" cy="320168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2014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0BE5E83-9652-417D-B80D-DD13D09B4EA9}"/>
              </a:ext>
            </a:extLst>
          </p:cNvPr>
          <p:cNvSpPr/>
          <p:nvPr/>
        </p:nvSpPr>
        <p:spPr>
          <a:xfrm>
            <a:off x="453296" y="3471213"/>
            <a:ext cx="770510" cy="320168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19C36-BA3C-4B48-A76D-7AD47160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31" y="314873"/>
            <a:ext cx="4880902" cy="4513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461E36-C1DB-47B0-A2C5-E13CD586A143}"/>
              </a:ext>
            </a:extLst>
          </p:cNvPr>
          <p:cNvSpPr/>
          <p:nvPr/>
        </p:nvSpPr>
        <p:spPr>
          <a:xfrm>
            <a:off x="6050996" y="257750"/>
            <a:ext cx="681197" cy="257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D3859-150D-494C-8540-D13D196DC120}"/>
              </a:ext>
            </a:extLst>
          </p:cNvPr>
          <p:cNvSpPr/>
          <p:nvPr/>
        </p:nvSpPr>
        <p:spPr>
          <a:xfrm>
            <a:off x="1779704" y="4332660"/>
            <a:ext cx="4836081" cy="57687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538002-1B28-4C7B-BE46-8D450B18B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549" y="2844800"/>
            <a:ext cx="6410325" cy="1533524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System challenges – demonstrates the difficulty of changing current pathways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Despite creating an automated process of identifying high-risk patients and generating referrals for matching PIPT, only half received a referral to PIPT in the stratified group compared to a third of patients receiving a referral to PT in the usual care group</a:t>
            </a:r>
          </a:p>
          <a:p>
            <a:r>
              <a:rPr lang="en-US" sz="1400" i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Future work should focus on solving implementation challenges, perhaps by considering hybrid designs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97BB2-E3B7-4C8F-BA19-17C8A10A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" y="0"/>
            <a:ext cx="5103885" cy="25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4A85EFA-2E32-45A0-A00A-B0D4A3861297}"/>
              </a:ext>
            </a:extLst>
          </p:cNvPr>
          <p:cNvSpPr txBox="1"/>
          <p:nvPr/>
        </p:nvSpPr>
        <p:spPr>
          <a:xfrm>
            <a:off x="579982" y="2128975"/>
            <a:ext cx="774008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Chiropractic Care</a:t>
            </a: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use of chiropractic care by U.S. adults increased from 9.1 percent in 2012 to 10.3 percent in 2017.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Among the survey’s other findings in U.S. adults: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Women were more likely than men to see a chiropractor (11.1 percent versus 9.4 percent).</a:t>
            </a: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Non-Hispanic white adults were more likely to visit chiropractors compared with Hispanic and non-Hispanic black adults.</a:t>
            </a: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use of chiropractic care was higher among adults aged 45 to 64 years compared with younger and older age groups.</a:t>
            </a: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4A1B2-48BA-4A1C-8F55-C7283CC72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77" y="277349"/>
            <a:ext cx="4475326" cy="1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BE88C4-F34A-4467-88E6-B21859E7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0" y="501153"/>
            <a:ext cx="7634020" cy="21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7AD68-7586-4B10-9879-4F8DF5FE0879}"/>
              </a:ext>
            </a:extLst>
          </p:cNvPr>
          <p:cNvSpPr txBox="1"/>
          <p:nvPr/>
        </p:nvSpPr>
        <p:spPr>
          <a:xfrm>
            <a:off x="668183" y="3121204"/>
            <a:ext cx="790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Qaseem</a:t>
            </a:r>
            <a:r>
              <a:rPr lang="en-US" sz="1200" dirty="0">
                <a:solidFill>
                  <a:schemeClr val="bg2"/>
                </a:solidFill>
              </a:rPr>
              <a:t> A, Wilt TJ, McLean RM, </a:t>
            </a:r>
            <a:r>
              <a:rPr lang="en-US" sz="1200" dirty="0" err="1">
                <a:solidFill>
                  <a:schemeClr val="bg2"/>
                </a:solidFill>
              </a:rPr>
              <a:t>Forciea</a:t>
            </a:r>
            <a:r>
              <a:rPr lang="en-US" sz="1200" dirty="0">
                <a:solidFill>
                  <a:schemeClr val="bg2"/>
                </a:solidFill>
              </a:rPr>
              <a:t> MA. Noninvasive Treatments for Acute, Subacute, and Chronic Low Back Pain: A Clinical Practice Guideline From the American College of Physicians. Ann Intern Med. 2017;166(7):514-30.</a:t>
            </a:r>
          </a:p>
        </p:txBody>
      </p:sp>
    </p:spTree>
    <p:extLst>
      <p:ext uri="{BB962C8B-B14F-4D97-AF65-F5344CB8AC3E}">
        <p14:creationId xmlns:p14="http://schemas.microsoft.com/office/powerpoint/2010/main" val="298834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74A70FB39AB4798A7B075B57FC217" ma:contentTypeVersion="9" ma:contentTypeDescription="Create a new document." ma:contentTypeScope="" ma:versionID="ff78b143c4f489ddd86b58c82799d1b0">
  <xsd:schema xmlns:xsd="http://www.w3.org/2001/XMLSchema" xmlns:xs="http://www.w3.org/2001/XMLSchema" xmlns:p="http://schemas.microsoft.com/office/2006/metadata/properties" xmlns:ns2="173ea298-c251-4c0d-a51e-0c4a780dacbc" xmlns:ns3="9e124cbe-a1a2-4fea-bb28-c2e87cdc8054" targetNamespace="http://schemas.microsoft.com/office/2006/metadata/properties" ma:root="true" ma:fieldsID="baa16931f7eb8d3d7bcf626c34221a22" ns2:_="" ns3:_="">
    <xsd:import namespace="173ea298-c251-4c0d-a51e-0c4a780dacbc"/>
    <xsd:import namespace="9e124cbe-a1a2-4fea-bb28-c2e87cdc80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ea298-c251-4c0d-a51e-0c4a780da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24cbe-a1a2-4fea-bb28-c2e87cdc8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ED89E5-866A-4600-B82A-D1CCD3D740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B0CE60-608D-4222-92F5-929D08E8C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C8E2F-D4D5-4854-A9AB-07C1F100F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ea298-c251-4c0d-a51e-0c4a780dacbc"/>
    <ds:schemaRef ds:uri="9e124cbe-a1a2-4fea-bb28-c2e87cdc8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721</Words>
  <Application>Microsoft Office PowerPoint</Application>
  <PresentationFormat>On-screen Show (16:9)</PresentationFormat>
  <Paragraphs>104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Courier New</vt:lpstr>
      <vt:lpstr>Symbol</vt:lpstr>
      <vt:lpstr>Times New Roman</vt:lpstr>
      <vt:lpstr>Wingdings</vt:lpstr>
      <vt:lpstr>Office Theme</vt:lpstr>
      <vt:lpstr>Team-based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 have we moved from “alternative”  to  “integrative”?</vt:lpstr>
      <vt:lpstr>PowerPoint Presentation</vt:lpstr>
      <vt:lpstr>Integrative care is team-based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Adopt the mindset of Integration instead of Isolation </vt:lpstr>
      <vt:lpstr>2. Communication with other professionals on the team </vt:lpstr>
      <vt:lpstr>3 . Embrace the evidence-based model of clinical care</vt:lpstr>
      <vt:lpstr>4. Embrace the Bio-Psycho-Social  Model of Health</vt:lpstr>
      <vt:lpstr>5. Appreciation for the social determinants of health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Dana Smith</cp:lastModifiedBy>
  <cp:revision>120</cp:revision>
  <cp:lastPrinted>2019-07-18T13:58:01Z</cp:lastPrinted>
  <dcterms:created xsi:type="dcterms:W3CDTF">2019-07-18T12:44:10Z</dcterms:created>
  <dcterms:modified xsi:type="dcterms:W3CDTF">2021-11-09T03:40:33Z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0x0101000B174A70FB39AB4798A7B075B57FC217</vt:lpwstr>
  </property>
</Properties>
</file>