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9" r:id="rId2"/>
  </p:sldMasterIdLst>
  <p:notesMasterIdLst>
    <p:notesMasterId r:id="rId36"/>
  </p:notesMasterIdLst>
  <p:sldIdLst>
    <p:sldId id="258" r:id="rId3"/>
    <p:sldId id="257" r:id="rId4"/>
    <p:sldId id="663" r:id="rId5"/>
    <p:sldId id="718" r:id="rId6"/>
    <p:sldId id="765" r:id="rId7"/>
    <p:sldId id="259" r:id="rId8"/>
    <p:sldId id="677" r:id="rId9"/>
    <p:sldId id="766" r:id="rId10"/>
    <p:sldId id="678" r:id="rId11"/>
    <p:sldId id="759" r:id="rId12"/>
    <p:sldId id="756" r:id="rId13"/>
    <p:sldId id="745" r:id="rId14"/>
    <p:sldId id="282" r:id="rId15"/>
    <p:sldId id="657" r:id="rId16"/>
    <p:sldId id="719" r:id="rId17"/>
    <p:sldId id="679" r:id="rId18"/>
    <p:sldId id="738" r:id="rId19"/>
    <p:sldId id="660" r:id="rId20"/>
    <p:sldId id="772" r:id="rId21"/>
    <p:sldId id="760" r:id="rId22"/>
    <p:sldId id="761" r:id="rId23"/>
    <p:sldId id="710" r:id="rId24"/>
    <p:sldId id="703" r:id="rId25"/>
    <p:sldId id="652" r:id="rId26"/>
    <p:sldId id="648" r:id="rId27"/>
    <p:sldId id="758" r:id="rId28"/>
    <p:sldId id="649" r:id="rId29"/>
    <p:sldId id="279" r:id="rId30"/>
    <p:sldId id="773" r:id="rId31"/>
    <p:sldId id="741" r:id="rId32"/>
    <p:sldId id="774" r:id="rId33"/>
    <p:sldId id="775" r:id="rId34"/>
    <p:sldId id="700" r:id="rId3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0">
          <p15:clr>
            <a:srgbClr val="A4A3A4"/>
          </p15:clr>
        </p15:guide>
        <p15:guide id="2" pos="289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678" autoAdjust="0"/>
  </p:normalViewPr>
  <p:slideViewPr>
    <p:cSldViewPr snapToGrid="0" snapToObjects="1" showGuides="1">
      <p:cViewPr varScale="1">
        <p:scale>
          <a:sx n="104" d="100"/>
          <a:sy n="104" d="100"/>
        </p:scale>
        <p:origin x="1746" y="108"/>
      </p:cViewPr>
      <p:guideLst>
        <p:guide orient="horz" pos="2340"/>
        <p:guide pos="289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image" Target="../media/image41.jpg"/><Relationship Id="rId4" Type="http://schemas.openxmlformats.org/officeDocument/2006/relationships/image" Target="../media/image44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image" Target="../media/image41.jpg"/><Relationship Id="rId4" Type="http://schemas.openxmlformats.org/officeDocument/2006/relationships/image" Target="../media/image4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54F0E2C-E97A-49F6-BB38-DF4E0365AB44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118DDC4D-F718-4AB1-874F-93FDC56A9AD8}">
      <dgm:prSet custT="1"/>
      <dgm:spPr/>
      <dgm:t>
        <a:bodyPr/>
        <a:lstStyle/>
        <a:p>
          <a:r>
            <a:rPr lang="en-US" sz="2000" b="0" baseline="0" dirty="0"/>
            <a:t>Understand key threats to healthcare in with cybersecurity</a:t>
          </a:r>
          <a:endParaRPr lang="en-US" sz="2000" dirty="0"/>
        </a:p>
      </dgm:t>
    </dgm:pt>
    <dgm:pt modelId="{B35D910A-C081-4E3C-AAED-58F91F47FE41}" type="parTrans" cxnId="{2BF4C9C3-C5FD-4E32-BEE7-FCF17F16FD5D}">
      <dgm:prSet/>
      <dgm:spPr/>
      <dgm:t>
        <a:bodyPr/>
        <a:lstStyle/>
        <a:p>
          <a:endParaRPr lang="en-US"/>
        </a:p>
      </dgm:t>
    </dgm:pt>
    <dgm:pt modelId="{D19E655A-ADE6-4579-A7A6-134634F8DDA4}" type="sibTrans" cxnId="{2BF4C9C3-C5FD-4E32-BEE7-FCF17F16FD5D}">
      <dgm:prSet/>
      <dgm:spPr/>
      <dgm:t>
        <a:bodyPr/>
        <a:lstStyle/>
        <a:p>
          <a:endParaRPr lang="en-US"/>
        </a:p>
      </dgm:t>
    </dgm:pt>
    <dgm:pt modelId="{0D03AC9C-1D16-4A70-915E-ABD9BB3E6FFA}">
      <dgm:prSet custT="1"/>
      <dgm:spPr/>
      <dgm:t>
        <a:bodyPr/>
        <a:lstStyle/>
        <a:p>
          <a:r>
            <a:rPr lang="en-US" sz="2000" b="0" baseline="0" dirty="0"/>
            <a:t>Define the impact on cybersecurity in the healthcare industry</a:t>
          </a:r>
          <a:endParaRPr lang="en-US" sz="2000" dirty="0"/>
        </a:p>
      </dgm:t>
    </dgm:pt>
    <dgm:pt modelId="{DAA8C40A-292A-48BF-8C29-4A95DF2CE76D}" type="parTrans" cxnId="{0849F51D-2D30-4BC1-9348-66ADE9C06B54}">
      <dgm:prSet/>
      <dgm:spPr/>
      <dgm:t>
        <a:bodyPr/>
        <a:lstStyle/>
        <a:p>
          <a:endParaRPr lang="en-US"/>
        </a:p>
      </dgm:t>
    </dgm:pt>
    <dgm:pt modelId="{650A76A6-DBB8-4458-BB4A-EF2CD06E28E2}" type="sibTrans" cxnId="{0849F51D-2D30-4BC1-9348-66ADE9C06B54}">
      <dgm:prSet/>
      <dgm:spPr/>
      <dgm:t>
        <a:bodyPr/>
        <a:lstStyle/>
        <a:p>
          <a:endParaRPr lang="en-US"/>
        </a:p>
      </dgm:t>
    </dgm:pt>
    <dgm:pt modelId="{83689270-A813-4295-85B2-7EDFDC9FA385}">
      <dgm:prSet custT="1"/>
      <dgm:spPr/>
      <dgm:t>
        <a:bodyPr/>
        <a:lstStyle/>
        <a:p>
          <a:r>
            <a:rPr lang="en-US" sz="2000" b="0" baseline="0" dirty="0"/>
            <a:t>Comprehend on strong password management can help divert security threats</a:t>
          </a:r>
          <a:endParaRPr lang="en-US" sz="2000" dirty="0"/>
        </a:p>
      </dgm:t>
    </dgm:pt>
    <dgm:pt modelId="{FEC76647-C79B-450F-9497-F8866B38A2C2}" type="parTrans" cxnId="{4A09D539-5E77-446E-AD74-F741A0318D46}">
      <dgm:prSet/>
      <dgm:spPr/>
      <dgm:t>
        <a:bodyPr/>
        <a:lstStyle/>
        <a:p>
          <a:endParaRPr lang="en-US"/>
        </a:p>
      </dgm:t>
    </dgm:pt>
    <dgm:pt modelId="{9926AFC4-E7C1-4A98-8BA7-A55E24A11761}" type="sibTrans" cxnId="{4A09D539-5E77-446E-AD74-F741A0318D46}">
      <dgm:prSet/>
      <dgm:spPr/>
      <dgm:t>
        <a:bodyPr/>
        <a:lstStyle/>
        <a:p>
          <a:endParaRPr lang="en-US"/>
        </a:p>
      </dgm:t>
    </dgm:pt>
    <dgm:pt modelId="{78855070-28BE-4C16-9A8B-2DF8D337FB36}">
      <dgm:prSet custT="1"/>
      <dgm:spPr/>
      <dgm:t>
        <a:bodyPr/>
        <a:lstStyle/>
        <a:p>
          <a:r>
            <a:rPr lang="en-US" sz="2000" b="0" baseline="0" dirty="0"/>
            <a:t>Identify phishing attempts and understand exploited phishing attempts</a:t>
          </a:r>
          <a:endParaRPr lang="en-US" sz="2000" dirty="0"/>
        </a:p>
      </dgm:t>
    </dgm:pt>
    <dgm:pt modelId="{89440D3C-82D5-48D5-B56F-87B1F40BD969}" type="parTrans" cxnId="{C2536E21-3F57-48BA-89CB-FE922BBA53D2}">
      <dgm:prSet/>
      <dgm:spPr/>
      <dgm:t>
        <a:bodyPr/>
        <a:lstStyle/>
        <a:p>
          <a:endParaRPr lang="en-US"/>
        </a:p>
      </dgm:t>
    </dgm:pt>
    <dgm:pt modelId="{38EA65B3-B012-42EA-BD12-0A0A605EE467}" type="sibTrans" cxnId="{C2536E21-3F57-48BA-89CB-FE922BBA53D2}">
      <dgm:prSet/>
      <dgm:spPr/>
      <dgm:t>
        <a:bodyPr/>
        <a:lstStyle/>
        <a:p>
          <a:endParaRPr lang="en-US"/>
        </a:p>
      </dgm:t>
    </dgm:pt>
    <dgm:pt modelId="{088BA3C8-BD6C-4A5D-8398-BD00241DE739}">
      <dgm:prSet custT="1"/>
      <dgm:spPr/>
      <dgm:t>
        <a:bodyPr/>
        <a:lstStyle/>
        <a:p>
          <a:r>
            <a:rPr lang="en-US" sz="2000" b="0" baseline="0" dirty="0"/>
            <a:t>Define best practices when accessing Fulcrum electronic systems</a:t>
          </a:r>
          <a:br>
            <a:rPr lang="en-US" sz="2000" b="0" baseline="0" dirty="0"/>
          </a:br>
          <a:endParaRPr lang="en-US" sz="2000" dirty="0"/>
        </a:p>
      </dgm:t>
    </dgm:pt>
    <dgm:pt modelId="{A1B8030E-CD38-466D-8B57-91F5A298548D}" type="parTrans" cxnId="{A8710A13-92D4-495A-968E-168F7DF45F27}">
      <dgm:prSet/>
      <dgm:spPr/>
      <dgm:t>
        <a:bodyPr/>
        <a:lstStyle/>
        <a:p>
          <a:endParaRPr lang="en-US"/>
        </a:p>
      </dgm:t>
    </dgm:pt>
    <dgm:pt modelId="{685E7D08-4117-49F7-B927-4FF8DBD3AC09}" type="sibTrans" cxnId="{A8710A13-92D4-495A-968E-168F7DF45F27}">
      <dgm:prSet/>
      <dgm:spPr/>
      <dgm:t>
        <a:bodyPr/>
        <a:lstStyle/>
        <a:p>
          <a:endParaRPr lang="en-US"/>
        </a:p>
      </dgm:t>
    </dgm:pt>
    <dgm:pt modelId="{78A1C953-633A-48ED-AA6A-055C6A65D56D}" type="pres">
      <dgm:prSet presAssocID="{054F0E2C-E97A-49F6-BB38-DF4E0365AB44}" presName="linear" presStyleCnt="0">
        <dgm:presLayoutVars>
          <dgm:animLvl val="lvl"/>
          <dgm:resizeHandles val="exact"/>
        </dgm:presLayoutVars>
      </dgm:prSet>
      <dgm:spPr/>
    </dgm:pt>
    <dgm:pt modelId="{5070CBF5-C88D-4CAB-B734-D7C3C2029A63}" type="pres">
      <dgm:prSet presAssocID="{118DDC4D-F718-4AB1-874F-93FDC56A9AD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DE0A00A-F058-40C5-AED0-057C3105E358}" type="pres">
      <dgm:prSet presAssocID="{D19E655A-ADE6-4579-A7A6-134634F8DDA4}" presName="spacer" presStyleCnt="0"/>
      <dgm:spPr/>
    </dgm:pt>
    <dgm:pt modelId="{1DA8C205-0B8A-444F-83BA-8321190F8B52}" type="pres">
      <dgm:prSet presAssocID="{0D03AC9C-1D16-4A70-915E-ABD9BB3E6FF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FC73BD7-60A8-43F9-A0AD-0E1B5FD69082}" type="pres">
      <dgm:prSet presAssocID="{650A76A6-DBB8-4458-BB4A-EF2CD06E28E2}" presName="spacer" presStyleCnt="0"/>
      <dgm:spPr/>
    </dgm:pt>
    <dgm:pt modelId="{A7E45AC2-C3DE-4143-A783-E5C359B8CF4A}" type="pres">
      <dgm:prSet presAssocID="{83689270-A813-4295-85B2-7EDFDC9FA38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A60C516-544A-471C-AF39-45518749A94E}" type="pres">
      <dgm:prSet presAssocID="{9926AFC4-E7C1-4A98-8BA7-A55E24A11761}" presName="spacer" presStyleCnt="0"/>
      <dgm:spPr/>
    </dgm:pt>
    <dgm:pt modelId="{D9A8AA26-20B5-46F5-854E-D0664C4300A8}" type="pres">
      <dgm:prSet presAssocID="{78855070-28BE-4C16-9A8B-2DF8D337FB3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FE09B7F-E9C1-469F-9519-B58F4CB74579}" type="pres">
      <dgm:prSet presAssocID="{38EA65B3-B012-42EA-BD12-0A0A605EE467}" presName="spacer" presStyleCnt="0"/>
      <dgm:spPr/>
    </dgm:pt>
    <dgm:pt modelId="{9721E1E8-9B7D-4049-85CB-99442856E35A}" type="pres">
      <dgm:prSet presAssocID="{088BA3C8-BD6C-4A5D-8398-BD00241DE739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A8710A13-92D4-495A-968E-168F7DF45F27}" srcId="{054F0E2C-E97A-49F6-BB38-DF4E0365AB44}" destId="{088BA3C8-BD6C-4A5D-8398-BD00241DE739}" srcOrd="4" destOrd="0" parTransId="{A1B8030E-CD38-466D-8B57-91F5A298548D}" sibTransId="{685E7D08-4117-49F7-B927-4FF8DBD3AC09}"/>
    <dgm:cxn modelId="{0849F51D-2D30-4BC1-9348-66ADE9C06B54}" srcId="{054F0E2C-E97A-49F6-BB38-DF4E0365AB44}" destId="{0D03AC9C-1D16-4A70-915E-ABD9BB3E6FFA}" srcOrd="1" destOrd="0" parTransId="{DAA8C40A-292A-48BF-8C29-4A95DF2CE76D}" sibTransId="{650A76A6-DBB8-4458-BB4A-EF2CD06E28E2}"/>
    <dgm:cxn modelId="{4DDC4A1E-8D8B-49DF-88CD-A8D8CC8426D6}" type="presOf" srcId="{054F0E2C-E97A-49F6-BB38-DF4E0365AB44}" destId="{78A1C953-633A-48ED-AA6A-055C6A65D56D}" srcOrd="0" destOrd="0" presId="urn:microsoft.com/office/officeart/2005/8/layout/vList2"/>
    <dgm:cxn modelId="{C2536E21-3F57-48BA-89CB-FE922BBA53D2}" srcId="{054F0E2C-E97A-49F6-BB38-DF4E0365AB44}" destId="{78855070-28BE-4C16-9A8B-2DF8D337FB36}" srcOrd="3" destOrd="0" parTransId="{89440D3C-82D5-48D5-B56F-87B1F40BD969}" sibTransId="{38EA65B3-B012-42EA-BD12-0A0A605EE467}"/>
    <dgm:cxn modelId="{FDCAD439-FE70-4688-BAD2-B8782215779B}" type="presOf" srcId="{0D03AC9C-1D16-4A70-915E-ABD9BB3E6FFA}" destId="{1DA8C205-0B8A-444F-83BA-8321190F8B52}" srcOrd="0" destOrd="0" presId="urn:microsoft.com/office/officeart/2005/8/layout/vList2"/>
    <dgm:cxn modelId="{4A09D539-5E77-446E-AD74-F741A0318D46}" srcId="{054F0E2C-E97A-49F6-BB38-DF4E0365AB44}" destId="{83689270-A813-4295-85B2-7EDFDC9FA385}" srcOrd="2" destOrd="0" parTransId="{FEC76647-C79B-450F-9497-F8866B38A2C2}" sibTransId="{9926AFC4-E7C1-4A98-8BA7-A55E24A11761}"/>
    <dgm:cxn modelId="{8E287E68-25F2-4552-82C4-96CBC421E35A}" type="presOf" srcId="{088BA3C8-BD6C-4A5D-8398-BD00241DE739}" destId="{9721E1E8-9B7D-4049-85CB-99442856E35A}" srcOrd="0" destOrd="0" presId="urn:microsoft.com/office/officeart/2005/8/layout/vList2"/>
    <dgm:cxn modelId="{169FA5B0-147C-476B-9895-DAA3D01638F2}" type="presOf" srcId="{83689270-A813-4295-85B2-7EDFDC9FA385}" destId="{A7E45AC2-C3DE-4143-A783-E5C359B8CF4A}" srcOrd="0" destOrd="0" presId="urn:microsoft.com/office/officeart/2005/8/layout/vList2"/>
    <dgm:cxn modelId="{9E3698B3-57CA-4B0B-97B1-21EE2543004C}" type="presOf" srcId="{118DDC4D-F718-4AB1-874F-93FDC56A9AD8}" destId="{5070CBF5-C88D-4CAB-B734-D7C3C2029A63}" srcOrd="0" destOrd="0" presId="urn:microsoft.com/office/officeart/2005/8/layout/vList2"/>
    <dgm:cxn modelId="{2BF4C9C3-C5FD-4E32-BEE7-FCF17F16FD5D}" srcId="{054F0E2C-E97A-49F6-BB38-DF4E0365AB44}" destId="{118DDC4D-F718-4AB1-874F-93FDC56A9AD8}" srcOrd="0" destOrd="0" parTransId="{B35D910A-C081-4E3C-AAED-58F91F47FE41}" sibTransId="{D19E655A-ADE6-4579-A7A6-134634F8DDA4}"/>
    <dgm:cxn modelId="{41E469D3-F166-4BE9-8BCA-2AE7DFF3C92B}" type="presOf" srcId="{78855070-28BE-4C16-9A8B-2DF8D337FB36}" destId="{D9A8AA26-20B5-46F5-854E-D0664C4300A8}" srcOrd="0" destOrd="0" presId="urn:microsoft.com/office/officeart/2005/8/layout/vList2"/>
    <dgm:cxn modelId="{964562DE-1765-44D5-822F-EECB32166C39}" type="presParOf" srcId="{78A1C953-633A-48ED-AA6A-055C6A65D56D}" destId="{5070CBF5-C88D-4CAB-B734-D7C3C2029A63}" srcOrd="0" destOrd="0" presId="urn:microsoft.com/office/officeart/2005/8/layout/vList2"/>
    <dgm:cxn modelId="{053D9768-D823-4FA3-A7DA-AECC15EB0034}" type="presParOf" srcId="{78A1C953-633A-48ED-AA6A-055C6A65D56D}" destId="{BDE0A00A-F058-40C5-AED0-057C3105E358}" srcOrd="1" destOrd="0" presId="urn:microsoft.com/office/officeart/2005/8/layout/vList2"/>
    <dgm:cxn modelId="{35C5AC32-67FB-41E8-B9C0-2EEB29E84C99}" type="presParOf" srcId="{78A1C953-633A-48ED-AA6A-055C6A65D56D}" destId="{1DA8C205-0B8A-444F-83BA-8321190F8B52}" srcOrd="2" destOrd="0" presId="urn:microsoft.com/office/officeart/2005/8/layout/vList2"/>
    <dgm:cxn modelId="{8722DA0F-5293-493A-9316-53D5A84738F8}" type="presParOf" srcId="{78A1C953-633A-48ED-AA6A-055C6A65D56D}" destId="{3FC73BD7-60A8-43F9-A0AD-0E1B5FD69082}" srcOrd="3" destOrd="0" presId="urn:microsoft.com/office/officeart/2005/8/layout/vList2"/>
    <dgm:cxn modelId="{16AC9845-A046-43DD-A043-59F77370CC3A}" type="presParOf" srcId="{78A1C953-633A-48ED-AA6A-055C6A65D56D}" destId="{A7E45AC2-C3DE-4143-A783-E5C359B8CF4A}" srcOrd="4" destOrd="0" presId="urn:microsoft.com/office/officeart/2005/8/layout/vList2"/>
    <dgm:cxn modelId="{4DA0AF35-1775-40A3-9FC9-3B4C18F6C9A6}" type="presParOf" srcId="{78A1C953-633A-48ED-AA6A-055C6A65D56D}" destId="{0A60C516-544A-471C-AF39-45518749A94E}" srcOrd="5" destOrd="0" presId="urn:microsoft.com/office/officeart/2005/8/layout/vList2"/>
    <dgm:cxn modelId="{A084599C-8CD2-4605-840F-ACA644C69017}" type="presParOf" srcId="{78A1C953-633A-48ED-AA6A-055C6A65D56D}" destId="{D9A8AA26-20B5-46F5-854E-D0664C4300A8}" srcOrd="6" destOrd="0" presId="urn:microsoft.com/office/officeart/2005/8/layout/vList2"/>
    <dgm:cxn modelId="{D730CE69-677B-466A-9417-F0AD70FE0637}" type="presParOf" srcId="{78A1C953-633A-48ED-AA6A-055C6A65D56D}" destId="{9FE09B7F-E9C1-469F-9519-B58F4CB74579}" srcOrd="7" destOrd="0" presId="urn:microsoft.com/office/officeart/2005/8/layout/vList2"/>
    <dgm:cxn modelId="{68E8E856-EF38-43EB-A1B5-C93B971C601E}" type="presParOf" srcId="{78A1C953-633A-48ED-AA6A-055C6A65D56D}" destId="{9721E1E8-9B7D-4049-85CB-99442856E35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783247-05E3-4EDA-9D84-BBEF49768B1B}" type="doc">
      <dgm:prSet loTypeId="urn:microsoft.com/office/officeart/2005/8/layout/default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9076210F-4BF9-4AA0-92B2-1EF004A316A4}">
      <dgm:prSet phldrT="[Text]"/>
      <dgm:spPr/>
      <dgm:t>
        <a:bodyPr/>
        <a:lstStyle/>
        <a:p>
          <a:r>
            <a:rPr lang="en-US" dirty="0"/>
            <a:t>Hacking</a:t>
          </a:r>
        </a:p>
      </dgm:t>
    </dgm:pt>
    <dgm:pt modelId="{98E25AA3-CD84-45D6-9FB2-D22647523D1B}" type="parTrans" cxnId="{40A70304-7F66-4FE4-BE36-A63D92613B8B}">
      <dgm:prSet/>
      <dgm:spPr/>
      <dgm:t>
        <a:bodyPr/>
        <a:lstStyle/>
        <a:p>
          <a:endParaRPr lang="en-US"/>
        </a:p>
      </dgm:t>
    </dgm:pt>
    <dgm:pt modelId="{058B15D1-9380-4555-A6D7-58A7F51463CF}" type="sibTrans" cxnId="{40A70304-7F66-4FE4-BE36-A63D92613B8B}">
      <dgm:prSet/>
      <dgm:spPr/>
      <dgm:t>
        <a:bodyPr/>
        <a:lstStyle/>
        <a:p>
          <a:endParaRPr lang="en-US"/>
        </a:p>
      </dgm:t>
    </dgm:pt>
    <dgm:pt modelId="{E6BB14A7-E45E-4119-A4B6-86F63C208068}">
      <dgm:prSet phldrT="[Text]"/>
      <dgm:spPr/>
      <dgm:t>
        <a:bodyPr/>
        <a:lstStyle/>
        <a:p>
          <a:r>
            <a:rPr lang="en-US" dirty="0"/>
            <a:t>Ransomware</a:t>
          </a:r>
        </a:p>
      </dgm:t>
    </dgm:pt>
    <dgm:pt modelId="{7CFA0399-1F4C-4033-8FC5-5F96EF9FA7EB}" type="parTrans" cxnId="{1F3B8304-DBB8-4B00-BDB7-1C2471075C9F}">
      <dgm:prSet/>
      <dgm:spPr/>
      <dgm:t>
        <a:bodyPr/>
        <a:lstStyle/>
        <a:p>
          <a:endParaRPr lang="en-US"/>
        </a:p>
      </dgm:t>
    </dgm:pt>
    <dgm:pt modelId="{79AB7128-C837-4AAB-AB30-D9889A6D661A}" type="sibTrans" cxnId="{1F3B8304-DBB8-4B00-BDB7-1C2471075C9F}">
      <dgm:prSet/>
      <dgm:spPr/>
      <dgm:t>
        <a:bodyPr/>
        <a:lstStyle/>
        <a:p>
          <a:endParaRPr lang="en-US"/>
        </a:p>
      </dgm:t>
    </dgm:pt>
    <dgm:pt modelId="{E5D542B4-F29E-4192-AF93-6EDA5C9F05C7}">
      <dgm:prSet phldrT="[Text]"/>
      <dgm:spPr/>
      <dgm:t>
        <a:bodyPr/>
        <a:lstStyle/>
        <a:p>
          <a:r>
            <a:rPr lang="en-US" dirty="0"/>
            <a:t>Viruses</a:t>
          </a:r>
        </a:p>
      </dgm:t>
    </dgm:pt>
    <dgm:pt modelId="{6B2FB211-82B5-423D-81D2-CC1B26FD402E}" type="parTrans" cxnId="{EF11457F-0049-4B40-A8F1-3A9AEE684ACB}">
      <dgm:prSet/>
      <dgm:spPr/>
      <dgm:t>
        <a:bodyPr/>
        <a:lstStyle/>
        <a:p>
          <a:endParaRPr lang="en-US"/>
        </a:p>
      </dgm:t>
    </dgm:pt>
    <dgm:pt modelId="{1C376A33-8D24-459D-B0EC-B90EA1ACCF84}" type="sibTrans" cxnId="{EF11457F-0049-4B40-A8F1-3A9AEE684ACB}">
      <dgm:prSet/>
      <dgm:spPr/>
      <dgm:t>
        <a:bodyPr/>
        <a:lstStyle/>
        <a:p>
          <a:endParaRPr lang="en-US"/>
        </a:p>
      </dgm:t>
    </dgm:pt>
    <dgm:pt modelId="{65C8A15D-B535-4BBB-952B-946966EA3BF6}">
      <dgm:prSet phldrT="[Text]"/>
      <dgm:spPr/>
      <dgm:t>
        <a:bodyPr/>
        <a:lstStyle/>
        <a:p>
          <a:r>
            <a:rPr lang="en-US" dirty="0"/>
            <a:t>Malware Attacks</a:t>
          </a:r>
        </a:p>
      </dgm:t>
    </dgm:pt>
    <dgm:pt modelId="{05ED79C6-B450-4101-BFE0-ADDE3508487F}" type="parTrans" cxnId="{16AD8403-AA4C-4BF5-AB52-593019CE2EA1}">
      <dgm:prSet/>
      <dgm:spPr/>
      <dgm:t>
        <a:bodyPr/>
        <a:lstStyle/>
        <a:p>
          <a:endParaRPr lang="en-US"/>
        </a:p>
      </dgm:t>
    </dgm:pt>
    <dgm:pt modelId="{838EA340-5DA5-43BC-8AF8-E19C35619C21}" type="sibTrans" cxnId="{16AD8403-AA4C-4BF5-AB52-593019CE2EA1}">
      <dgm:prSet/>
      <dgm:spPr/>
      <dgm:t>
        <a:bodyPr/>
        <a:lstStyle/>
        <a:p>
          <a:endParaRPr lang="en-US"/>
        </a:p>
      </dgm:t>
    </dgm:pt>
    <dgm:pt modelId="{1E87089C-C9E0-44BC-8BDD-4E46EE5CA904}">
      <dgm:prSet phldrT="[Text]"/>
      <dgm:spPr/>
      <dgm:t>
        <a:bodyPr/>
        <a:lstStyle/>
        <a:p>
          <a:r>
            <a:rPr lang="en-US" dirty="0"/>
            <a:t>Phishing Attacks</a:t>
          </a:r>
        </a:p>
      </dgm:t>
    </dgm:pt>
    <dgm:pt modelId="{7798CEC2-FBA3-4D57-8553-0B3517690D05}" type="parTrans" cxnId="{C800B350-8934-4D94-B0E8-EE93090BA8A4}">
      <dgm:prSet/>
      <dgm:spPr/>
      <dgm:t>
        <a:bodyPr/>
        <a:lstStyle/>
        <a:p>
          <a:endParaRPr lang="en-US"/>
        </a:p>
      </dgm:t>
    </dgm:pt>
    <dgm:pt modelId="{807E0919-A603-43BF-BBC1-AF655FED884D}" type="sibTrans" cxnId="{C800B350-8934-4D94-B0E8-EE93090BA8A4}">
      <dgm:prSet/>
      <dgm:spPr/>
      <dgm:t>
        <a:bodyPr/>
        <a:lstStyle/>
        <a:p>
          <a:endParaRPr lang="en-US"/>
        </a:p>
      </dgm:t>
    </dgm:pt>
    <dgm:pt modelId="{502E2691-C9B5-4B4C-86F0-039075EEED1E}" type="pres">
      <dgm:prSet presAssocID="{11783247-05E3-4EDA-9D84-BBEF49768B1B}" presName="diagram" presStyleCnt="0">
        <dgm:presLayoutVars>
          <dgm:dir/>
          <dgm:resizeHandles val="exact"/>
        </dgm:presLayoutVars>
      </dgm:prSet>
      <dgm:spPr/>
    </dgm:pt>
    <dgm:pt modelId="{7F79A164-A8EA-4857-BAC5-80DD47A89559}" type="pres">
      <dgm:prSet presAssocID="{9076210F-4BF9-4AA0-92B2-1EF004A316A4}" presName="node" presStyleLbl="node1" presStyleIdx="0" presStyleCnt="5">
        <dgm:presLayoutVars>
          <dgm:bulletEnabled val="1"/>
        </dgm:presLayoutVars>
      </dgm:prSet>
      <dgm:spPr/>
    </dgm:pt>
    <dgm:pt modelId="{BE30A7B3-54E9-4161-9D3A-E744687DCCA8}" type="pres">
      <dgm:prSet presAssocID="{058B15D1-9380-4555-A6D7-58A7F51463CF}" presName="sibTrans" presStyleCnt="0"/>
      <dgm:spPr/>
    </dgm:pt>
    <dgm:pt modelId="{AB221230-BEFB-423A-86C4-68E95DA9F6EF}" type="pres">
      <dgm:prSet presAssocID="{E6BB14A7-E45E-4119-A4B6-86F63C208068}" presName="node" presStyleLbl="node1" presStyleIdx="1" presStyleCnt="5">
        <dgm:presLayoutVars>
          <dgm:bulletEnabled val="1"/>
        </dgm:presLayoutVars>
      </dgm:prSet>
      <dgm:spPr/>
    </dgm:pt>
    <dgm:pt modelId="{3315CB0F-7281-4EAD-9370-3F8485099A3A}" type="pres">
      <dgm:prSet presAssocID="{79AB7128-C837-4AAB-AB30-D9889A6D661A}" presName="sibTrans" presStyleCnt="0"/>
      <dgm:spPr/>
    </dgm:pt>
    <dgm:pt modelId="{DCFF69AA-4977-41D5-B4E4-715DCE5A650C}" type="pres">
      <dgm:prSet presAssocID="{E5D542B4-F29E-4192-AF93-6EDA5C9F05C7}" presName="node" presStyleLbl="node1" presStyleIdx="2" presStyleCnt="5">
        <dgm:presLayoutVars>
          <dgm:bulletEnabled val="1"/>
        </dgm:presLayoutVars>
      </dgm:prSet>
      <dgm:spPr/>
    </dgm:pt>
    <dgm:pt modelId="{1F48CB35-5F18-4FBE-AC0F-DFEFB8C9773A}" type="pres">
      <dgm:prSet presAssocID="{1C376A33-8D24-459D-B0EC-B90EA1ACCF84}" presName="sibTrans" presStyleCnt="0"/>
      <dgm:spPr/>
    </dgm:pt>
    <dgm:pt modelId="{BF9C436D-85F8-4AEB-ABBE-CCD56DD04518}" type="pres">
      <dgm:prSet presAssocID="{65C8A15D-B535-4BBB-952B-946966EA3BF6}" presName="node" presStyleLbl="node1" presStyleIdx="3" presStyleCnt="5">
        <dgm:presLayoutVars>
          <dgm:bulletEnabled val="1"/>
        </dgm:presLayoutVars>
      </dgm:prSet>
      <dgm:spPr/>
    </dgm:pt>
    <dgm:pt modelId="{FE240ABD-DD42-49E8-98EB-8AA337E3EAFE}" type="pres">
      <dgm:prSet presAssocID="{838EA340-5DA5-43BC-8AF8-E19C35619C21}" presName="sibTrans" presStyleCnt="0"/>
      <dgm:spPr/>
    </dgm:pt>
    <dgm:pt modelId="{357A878E-C86A-4B5E-A4E8-B0DDD31CC610}" type="pres">
      <dgm:prSet presAssocID="{1E87089C-C9E0-44BC-8BDD-4E46EE5CA904}" presName="node" presStyleLbl="node1" presStyleIdx="4" presStyleCnt="5">
        <dgm:presLayoutVars>
          <dgm:bulletEnabled val="1"/>
        </dgm:presLayoutVars>
      </dgm:prSet>
      <dgm:spPr/>
    </dgm:pt>
  </dgm:ptLst>
  <dgm:cxnLst>
    <dgm:cxn modelId="{16AD8403-AA4C-4BF5-AB52-593019CE2EA1}" srcId="{11783247-05E3-4EDA-9D84-BBEF49768B1B}" destId="{65C8A15D-B535-4BBB-952B-946966EA3BF6}" srcOrd="3" destOrd="0" parTransId="{05ED79C6-B450-4101-BFE0-ADDE3508487F}" sibTransId="{838EA340-5DA5-43BC-8AF8-E19C35619C21}"/>
    <dgm:cxn modelId="{40A70304-7F66-4FE4-BE36-A63D92613B8B}" srcId="{11783247-05E3-4EDA-9D84-BBEF49768B1B}" destId="{9076210F-4BF9-4AA0-92B2-1EF004A316A4}" srcOrd="0" destOrd="0" parTransId="{98E25AA3-CD84-45D6-9FB2-D22647523D1B}" sibTransId="{058B15D1-9380-4555-A6D7-58A7F51463CF}"/>
    <dgm:cxn modelId="{1F3B8304-DBB8-4B00-BDB7-1C2471075C9F}" srcId="{11783247-05E3-4EDA-9D84-BBEF49768B1B}" destId="{E6BB14A7-E45E-4119-A4B6-86F63C208068}" srcOrd="1" destOrd="0" parTransId="{7CFA0399-1F4C-4033-8FC5-5F96EF9FA7EB}" sibTransId="{79AB7128-C837-4AAB-AB30-D9889A6D661A}"/>
    <dgm:cxn modelId="{80523606-EF76-4E02-84EC-618371E8CF9E}" type="presOf" srcId="{1E87089C-C9E0-44BC-8BDD-4E46EE5CA904}" destId="{357A878E-C86A-4B5E-A4E8-B0DDD31CC610}" srcOrd="0" destOrd="0" presId="urn:microsoft.com/office/officeart/2005/8/layout/default"/>
    <dgm:cxn modelId="{96444D3C-7EBB-45A1-9EBE-095AD4A5451E}" type="presOf" srcId="{E5D542B4-F29E-4192-AF93-6EDA5C9F05C7}" destId="{DCFF69AA-4977-41D5-B4E4-715DCE5A650C}" srcOrd="0" destOrd="0" presId="urn:microsoft.com/office/officeart/2005/8/layout/default"/>
    <dgm:cxn modelId="{C800B350-8934-4D94-B0E8-EE93090BA8A4}" srcId="{11783247-05E3-4EDA-9D84-BBEF49768B1B}" destId="{1E87089C-C9E0-44BC-8BDD-4E46EE5CA904}" srcOrd="4" destOrd="0" parTransId="{7798CEC2-FBA3-4D57-8553-0B3517690D05}" sibTransId="{807E0919-A603-43BF-BBC1-AF655FED884D}"/>
    <dgm:cxn modelId="{EF11457F-0049-4B40-A8F1-3A9AEE684ACB}" srcId="{11783247-05E3-4EDA-9D84-BBEF49768B1B}" destId="{E5D542B4-F29E-4192-AF93-6EDA5C9F05C7}" srcOrd="2" destOrd="0" parTransId="{6B2FB211-82B5-423D-81D2-CC1B26FD402E}" sibTransId="{1C376A33-8D24-459D-B0EC-B90EA1ACCF84}"/>
    <dgm:cxn modelId="{D2975EAD-A9DF-4457-8CBC-DDF7D5DCF982}" type="presOf" srcId="{E6BB14A7-E45E-4119-A4B6-86F63C208068}" destId="{AB221230-BEFB-423A-86C4-68E95DA9F6EF}" srcOrd="0" destOrd="0" presId="urn:microsoft.com/office/officeart/2005/8/layout/default"/>
    <dgm:cxn modelId="{CCD24CC3-9370-46F5-8761-1072E8E9168B}" type="presOf" srcId="{9076210F-4BF9-4AA0-92B2-1EF004A316A4}" destId="{7F79A164-A8EA-4857-BAC5-80DD47A89559}" srcOrd="0" destOrd="0" presId="urn:microsoft.com/office/officeart/2005/8/layout/default"/>
    <dgm:cxn modelId="{DD2B90C8-FA42-428D-BE3B-71AF38C36206}" type="presOf" srcId="{11783247-05E3-4EDA-9D84-BBEF49768B1B}" destId="{502E2691-C9B5-4B4C-86F0-039075EEED1E}" srcOrd="0" destOrd="0" presId="urn:microsoft.com/office/officeart/2005/8/layout/default"/>
    <dgm:cxn modelId="{F50575DC-B8A8-41EC-AC9A-0285FB824B0F}" type="presOf" srcId="{65C8A15D-B535-4BBB-952B-946966EA3BF6}" destId="{BF9C436D-85F8-4AEB-ABBE-CCD56DD04518}" srcOrd="0" destOrd="0" presId="urn:microsoft.com/office/officeart/2005/8/layout/default"/>
    <dgm:cxn modelId="{C85D25FE-A19E-44AA-A405-0B2CD8906D32}" type="presParOf" srcId="{502E2691-C9B5-4B4C-86F0-039075EEED1E}" destId="{7F79A164-A8EA-4857-BAC5-80DD47A89559}" srcOrd="0" destOrd="0" presId="urn:microsoft.com/office/officeart/2005/8/layout/default"/>
    <dgm:cxn modelId="{315E05E2-4351-4981-9090-6A7C440021DF}" type="presParOf" srcId="{502E2691-C9B5-4B4C-86F0-039075EEED1E}" destId="{BE30A7B3-54E9-4161-9D3A-E744687DCCA8}" srcOrd="1" destOrd="0" presId="urn:microsoft.com/office/officeart/2005/8/layout/default"/>
    <dgm:cxn modelId="{6AA9F05F-1496-4523-A765-CA3884CCAC7C}" type="presParOf" srcId="{502E2691-C9B5-4B4C-86F0-039075EEED1E}" destId="{AB221230-BEFB-423A-86C4-68E95DA9F6EF}" srcOrd="2" destOrd="0" presId="urn:microsoft.com/office/officeart/2005/8/layout/default"/>
    <dgm:cxn modelId="{BDDA7BF6-A2BC-4B13-A2DC-04195146FDD5}" type="presParOf" srcId="{502E2691-C9B5-4B4C-86F0-039075EEED1E}" destId="{3315CB0F-7281-4EAD-9370-3F8485099A3A}" srcOrd="3" destOrd="0" presId="urn:microsoft.com/office/officeart/2005/8/layout/default"/>
    <dgm:cxn modelId="{75F1510B-0B24-40E1-B0D4-8C7F4655CDE9}" type="presParOf" srcId="{502E2691-C9B5-4B4C-86F0-039075EEED1E}" destId="{DCFF69AA-4977-41D5-B4E4-715DCE5A650C}" srcOrd="4" destOrd="0" presId="urn:microsoft.com/office/officeart/2005/8/layout/default"/>
    <dgm:cxn modelId="{F331B48F-8C88-46CE-BB19-D0059AE6CB85}" type="presParOf" srcId="{502E2691-C9B5-4B4C-86F0-039075EEED1E}" destId="{1F48CB35-5F18-4FBE-AC0F-DFEFB8C9773A}" srcOrd="5" destOrd="0" presId="urn:microsoft.com/office/officeart/2005/8/layout/default"/>
    <dgm:cxn modelId="{E9B56EA9-8633-4BE7-8AEA-E362B679E3AA}" type="presParOf" srcId="{502E2691-C9B5-4B4C-86F0-039075EEED1E}" destId="{BF9C436D-85F8-4AEB-ABBE-CCD56DD04518}" srcOrd="6" destOrd="0" presId="urn:microsoft.com/office/officeart/2005/8/layout/default"/>
    <dgm:cxn modelId="{41FB1173-E93A-4E5E-B086-9DBCF7AC3D7D}" type="presParOf" srcId="{502E2691-C9B5-4B4C-86F0-039075EEED1E}" destId="{FE240ABD-DD42-49E8-98EB-8AA337E3EAFE}" srcOrd="7" destOrd="0" presId="urn:microsoft.com/office/officeart/2005/8/layout/default"/>
    <dgm:cxn modelId="{994CE6DB-E0A5-477A-82F5-2E0CCA507E8F}" type="presParOf" srcId="{502E2691-C9B5-4B4C-86F0-039075EEED1E}" destId="{357A878E-C86A-4B5E-A4E8-B0DDD31CC610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77E6CF-5429-45CE-A307-9D5FAD9527C4}" type="doc">
      <dgm:prSet loTypeId="urn:microsoft.com/office/officeart/2005/8/layout/defaul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52A80125-C1C3-453F-886E-43D541079585}">
      <dgm:prSet phldrT="[Text]"/>
      <dgm:spPr/>
      <dgm:t>
        <a:bodyPr/>
        <a:lstStyle/>
        <a:p>
          <a:r>
            <a:rPr lang="en-US" dirty="0"/>
            <a:t>Phishing</a:t>
          </a:r>
        </a:p>
      </dgm:t>
    </dgm:pt>
    <dgm:pt modelId="{25CED2E4-E13E-4D99-81D4-06868082B541}" type="parTrans" cxnId="{084745B6-DBDC-4FFB-9F12-7D5CBC2BFD0C}">
      <dgm:prSet/>
      <dgm:spPr/>
      <dgm:t>
        <a:bodyPr/>
        <a:lstStyle/>
        <a:p>
          <a:endParaRPr lang="en-US"/>
        </a:p>
      </dgm:t>
    </dgm:pt>
    <dgm:pt modelId="{F3408B46-96A3-44F7-AE68-A70B23C4FC47}" type="sibTrans" cxnId="{084745B6-DBDC-4FFB-9F12-7D5CBC2BFD0C}">
      <dgm:prSet/>
      <dgm:spPr/>
      <dgm:t>
        <a:bodyPr/>
        <a:lstStyle/>
        <a:p>
          <a:endParaRPr lang="en-US"/>
        </a:p>
      </dgm:t>
    </dgm:pt>
    <dgm:pt modelId="{DC11D5FE-DD2A-436C-BA01-1794D3033816}">
      <dgm:prSet phldrT="[Text]"/>
      <dgm:spPr/>
      <dgm:t>
        <a:bodyPr/>
        <a:lstStyle/>
        <a:p>
          <a:r>
            <a:rPr lang="en-US" dirty="0"/>
            <a:t>Phishing schemes have no specific target and phishing emails often contain spelling errors or other mistakes</a:t>
          </a:r>
        </a:p>
      </dgm:t>
    </dgm:pt>
    <dgm:pt modelId="{0F426B07-1C19-4E72-9C6A-144BD058F485}" type="parTrans" cxnId="{944FBF7F-3649-4CA6-9E36-C9CA21CC32A8}">
      <dgm:prSet/>
      <dgm:spPr/>
      <dgm:t>
        <a:bodyPr/>
        <a:lstStyle/>
        <a:p>
          <a:endParaRPr lang="en-US"/>
        </a:p>
      </dgm:t>
    </dgm:pt>
    <dgm:pt modelId="{EBDF6A8B-8DDF-4B99-818E-2D9A008DD1CA}" type="sibTrans" cxnId="{944FBF7F-3649-4CA6-9E36-C9CA21CC32A8}">
      <dgm:prSet/>
      <dgm:spPr/>
      <dgm:t>
        <a:bodyPr/>
        <a:lstStyle/>
        <a:p>
          <a:endParaRPr lang="en-US"/>
        </a:p>
      </dgm:t>
    </dgm:pt>
    <dgm:pt modelId="{A8989AFB-EEFB-4E88-B35E-E2CE0BA04FB5}">
      <dgm:prSet phldrT="[Text]"/>
      <dgm:spPr/>
      <dgm:t>
        <a:bodyPr/>
        <a:lstStyle/>
        <a:p>
          <a:r>
            <a:rPr lang="en-US" dirty="0"/>
            <a:t>Spear Phishing</a:t>
          </a:r>
        </a:p>
      </dgm:t>
    </dgm:pt>
    <dgm:pt modelId="{2CBB7CE0-3831-4696-ACCC-74F5AC47DD24}" type="parTrans" cxnId="{466F214F-FAC1-4206-ABF2-A4806286C021}">
      <dgm:prSet/>
      <dgm:spPr/>
      <dgm:t>
        <a:bodyPr/>
        <a:lstStyle/>
        <a:p>
          <a:endParaRPr lang="en-US"/>
        </a:p>
      </dgm:t>
    </dgm:pt>
    <dgm:pt modelId="{96770809-EBA5-4D26-8CCF-1417A8C2C83D}" type="sibTrans" cxnId="{466F214F-FAC1-4206-ABF2-A4806286C021}">
      <dgm:prSet/>
      <dgm:spPr/>
      <dgm:t>
        <a:bodyPr/>
        <a:lstStyle/>
        <a:p>
          <a:endParaRPr lang="en-US"/>
        </a:p>
      </dgm:t>
    </dgm:pt>
    <dgm:pt modelId="{7A7D2E0B-610C-4CB8-8828-BAAD5AD1A7D4}">
      <dgm:prSet phldrT="[Text]"/>
      <dgm:spPr/>
      <dgm:t>
        <a:bodyPr/>
        <a:lstStyle/>
        <a:p>
          <a:r>
            <a:rPr lang="en-US" dirty="0"/>
            <a:t>More personalized with communications appearing to come from a source known to the recipient</a:t>
          </a:r>
        </a:p>
      </dgm:t>
    </dgm:pt>
    <dgm:pt modelId="{CCCC86F5-573D-4FA6-9B8C-703D2DF51358}" type="parTrans" cxnId="{BEA7D1B6-6B77-4BB1-9D40-F4DADA69CBC3}">
      <dgm:prSet/>
      <dgm:spPr/>
      <dgm:t>
        <a:bodyPr/>
        <a:lstStyle/>
        <a:p>
          <a:endParaRPr lang="en-US"/>
        </a:p>
      </dgm:t>
    </dgm:pt>
    <dgm:pt modelId="{A99B7E8A-481D-43EB-994D-E8BDC28F1C7D}" type="sibTrans" cxnId="{BEA7D1B6-6B77-4BB1-9D40-F4DADA69CBC3}">
      <dgm:prSet/>
      <dgm:spPr/>
      <dgm:t>
        <a:bodyPr/>
        <a:lstStyle/>
        <a:p>
          <a:endParaRPr lang="en-US"/>
        </a:p>
      </dgm:t>
    </dgm:pt>
    <dgm:pt modelId="{31E09EFF-9552-4465-AB43-AEDC382B9C14}">
      <dgm:prSet phldrT="[Text]"/>
      <dgm:spPr/>
      <dgm:t>
        <a:bodyPr/>
        <a:lstStyle/>
        <a:p>
          <a:r>
            <a:rPr lang="en-US" dirty="0"/>
            <a:t>Whaling</a:t>
          </a:r>
        </a:p>
      </dgm:t>
    </dgm:pt>
    <dgm:pt modelId="{56294DCC-A4B8-4585-A501-AB1400CBDBCE}" type="parTrans" cxnId="{3D2495B9-836F-4C7D-8888-62070C899B05}">
      <dgm:prSet/>
      <dgm:spPr/>
      <dgm:t>
        <a:bodyPr/>
        <a:lstStyle/>
        <a:p>
          <a:endParaRPr lang="en-US"/>
        </a:p>
      </dgm:t>
    </dgm:pt>
    <dgm:pt modelId="{B5027C79-9AB0-406F-96D9-D0C236A91B5B}" type="sibTrans" cxnId="{3D2495B9-836F-4C7D-8888-62070C899B05}">
      <dgm:prSet/>
      <dgm:spPr/>
      <dgm:t>
        <a:bodyPr/>
        <a:lstStyle/>
        <a:p>
          <a:endParaRPr lang="en-US"/>
        </a:p>
      </dgm:t>
    </dgm:pt>
    <dgm:pt modelId="{C5E6DD62-779D-412B-8FF7-D5597135ACDB}">
      <dgm:prSet phldrT="[Text]"/>
      <dgm:spPr/>
      <dgm:t>
        <a:bodyPr/>
        <a:lstStyle/>
        <a:p>
          <a:r>
            <a:rPr lang="en-US" dirty="0"/>
            <a:t>Spear-phishing attacks aimed at high-profile targets within an organization</a:t>
          </a:r>
        </a:p>
      </dgm:t>
    </dgm:pt>
    <dgm:pt modelId="{3C03BD4E-D236-464C-BB2D-7ADBCAF767EC}" type="parTrans" cxnId="{E044223F-3729-41D7-9FB6-5047FD2E07A4}">
      <dgm:prSet/>
      <dgm:spPr/>
      <dgm:t>
        <a:bodyPr/>
        <a:lstStyle/>
        <a:p>
          <a:endParaRPr lang="en-US"/>
        </a:p>
      </dgm:t>
    </dgm:pt>
    <dgm:pt modelId="{AF1BA0C0-9037-48BE-BF78-6E1F050FFCAB}" type="sibTrans" cxnId="{E044223F-3729-41D7-9FB6-5047FD2E07A4}">
      <dgm:prSet/>
      <dgm:spPr/>
      <dgm:t>
        <a:bodyPr/>
        <a:lstStyle/>
        <a:p>
          <a:endParaRPr lang="en-US"/>
        </a:p>
      </dgm:t>
    </dgm:pt>
    <dgm:pt modelId="{1927FEEA-A346-4CB2-A8E6-1A5F8A347F45}" type="pres">
      <dgm:prSet presAssocID="{DA77E6CF-5429-45CE-A307-9D5FAD9527C4}" presName="diagram" presStyleCnt="0">
        <dgm:presLayoutVars>
          <dgm:dir/>
          <dgm:resizeHandles val="exact"/>
        </dgm:presLayoutVars>
      </dgm:prSet>
      <dgm:spPr/>
    </dgm:pt>
    <dgm:pt modelId="{56DFF23B-929C-467C-A855-3E5291EE141C}" type="pres">
      <dgm:prSet presAssocID="{52A80125-C1C3-453F-886E-43D541079585}" presName="node" presStyleLbl="node1" presStyleIdx="0" presStyleCnt="3">
        <dgm:presLayoutVars>
          <dgm:bulletEnabled val="1"/>
        </dgm:presLayoutVars>
      </dgm:prSet>
      <dgm:spPr/>
    </dgm:pt>
    <dgm:pt modelId="{B81A2FAF-1C12-428D-9C35-78EE7C8A23E3}" type="pres">
      <dgm:prSet presAssocID="{F3408B46-96A3-44F7-AE68-A70B23C4FC47}" presName="sibTrans" presStyleCnt="0"/>
      <dgm:spPr/>
    </dgm:pt>
    <dgm:pt modelId="{0D019B6E-B0DD-41E5-89E4-A2ECA6A4D3D8}" type="pres">
      <dgm:prSet presAssocID="{A8989AFB-EEFB-4E88-B35E-E2CE0BA04FB5}" presName="node" presStyleLbl="node1" presStyleIdx="1" presStyleCnt="3">
        <dgm:presLayoutVars>
          <dgm:bulletEnabled val="1"/>
        </dgm:presLayoutVars>
      </dgm:prSet>
      <dgm:spPr/>
    </dgm:pt>
    <dgm:pt modelId="{E7BB7537-9DB0-4965-BCF1-8752DBF988C7}" type="pres">
      <dgm:prSet presAssocID="{96770809-EBA5-4D26-8CCF-1417A8C2C83D}" presName="sibTrans" presStyleCnt="0"/>
      <dgm:spPr/>
    </dgm:pt>
    <dgm:pt modelId="{6AC341E3-684B-4D77-B7B4-3477B0728107}" type="pres">
      <dgm:prSet presAssocID="{31E09EFF-9552-4465-AB43-AEDC382B9C14}" presName="node" presStyleLbl="node1" presStyleIdx="2" presStyleCnt="3">
        <dgm:presLayoutVars>
          <dgm:bulletEnabled val="1"/>
        </dgm:presLayoutVars>
      </dgm:prSet>
      <dgm:spPr/>
    </dgm:pt>
  </dgm:ptLst>
  <dgm:cxnLst>
    <dgm:cxn modelId="{E044223F-3729-41D7-9FB6-5047FD2E07A4}" srcId="{31E09EFF-9552-4465-AB43-AEDC382B9C14}" destId="{C5E6DD62-779D-412B-8FF7-D5597135ACDB}" srcOrd="0" destOrd="0" parTransId="{3C03BD4E-D236-464C-BB2D-7ADBCAF767EC}" sibTransId="{AF1BA0C0-9037-48BE-BF78-6E1F050FFCAB}"/>
    <dgm:cxn modelId="{B0AC2B40-16E6-483F-83A4-60ABF43193EC}" type="presOf" srcId="{52A80125-C1C3-453F-886E-43D541079585}" destId="{56DFF23B-929C-467C-A855-3E5291EE141C}" srcOrd="0" destOrd="0" presId="urn:microsoft.com/office/officeart/2005/8/layout/default"/>
    <dgm:cxn modelId="{8497AF67-8FC4-4561-8A06-184CF4F1D946}" type="presOf" srcId="{DA77E6CF-5429-45CE-A307-9D5FAD9527C4}" destId="{1927FEEA-A346-4CB2-A8E6-1A5F8A347F45}" srcOrd="0" destOrd="0" presId="urn:microsoft.com/office/officeart/2005/8/layout/default"/>
    <dgm:cxn modelId="{466F214F-FAC1-4206-ABF2-A4806286C021}" srcId="{DA77E6CF-5429-45CE-A307-9D5FAD9527C4}" destId="{A8989AFB-EEFB-4E88-B35E-E2CE0BA04FB5}" srcOrd="1" destOrd="0" parTransId="{2CBB7CE0-3831-4696-ACCC-74F5AC47DD24}" sibTransId="{96770809-EBA5-4D26-8CCF-1417A8C2C83D}"/>
    <dgm:cxn modelId="{A187CA73-B8E4-41C5-B585-E15173A3E5D3}" type="presOf" srcId="{DC11D5FE-DD2A-436C-BA01-1794D3033816}" destId="{56DFF23B-929C-467C-A855-3E5291EE141C}" srcOrd="0" destOrd="1" presId="urn:microsoft.com/office/officeart/2005/8/layout/default"/>
    <dgm:cxn modelId="{944FBF7F-3649-4CA6-9E36-C9CA21CC32A8}" srcId="{52A80125-C1C3-453F-886E-43D541079585}" destId="{DC11D5FE-DD2A-436C-BA01-1794D3033816}" srcOrd="0" destOrd="0" parTransId="{0F426B07-1C19-4E72-9C6A-144BD058F485}" sibTransId="{EBDF6A8B-8DDF-4B99-818E-2D9A008DD1CA}"/>
    <dgm:cxn modelId="{325BA79E-8FC9-4D5E-864F-47541C1FE0EC}" type="presOf" srcId="{31E09EFF-9552-4465-AB43-AEDC382B9C14}" destId="{6AC341E3-684B-4D77-B7B4-3477B0728107}" srcOrd="0" destOrd="0" presId="urn:microsoft.com/office/officeart/2005/8/layout/default"/>
    <dgm:cxn modelId="{084745B6-DBDC-4FFB-9F12-7D5CBC2BFD0C}" srcId="{DA77E6CF-5429-45CE-A307-9D5FAD9527C4}" destId="{52A80125-C1C3-453F-886E-43D541079585}" srcOrd="0" destOrd="0" parTransId="{25CED2E4-E13E-4D99-81D4-06868082B541}" sibTransId="{F3408B46-96A3-44F7-AE68-A70B23C4FC47}"/>
    <dgm:cxn modelId="{BEA7D1B6-6B77-4BB1-9D40-F4DADA69CBC3}" srcId="{A8989AFB-EEFB-4E88-B35E-E2CE0BA04FB5}" destId="{7A7D2E0B-610C-4CB8-8828-BAAD5AD1A7D4}" srcOrd="0" destOrd="0" parTransId="{CCCC86F5-573D-4FA6-9B8C-703D2DF51358}" sibTransId="{A99B7E8A-481D-43EB-994D-E8BDC28F1C7D}"/>
    <dgm:cxn modelId="{3D2495B9-836F-4C7D-8888-62070C899B05}" srcId="{DA77E6CF-5429-45CE-A307-9D5FAD9527C4}" destId="{31E09EFF-9552-4465-AB43-AEDC382B9C14}" srcOrd="2" destOrd="0" parTransId="{56294DCC-A4B8-4585-A501-AB1400CBDBCE}" sibTransId="{B5027C79-9AB0-406F-96D9-D0C236A91B5B}"/>
    <dgm:cxn modelId="{86EDEEBD-90B5-43AB-973F-723093663301}" type="presOf" srcId="{C5E6DD62-779D-412B-8FF7-D5597135ACDB}" destId="{6AC341E3-684B-4D77-B7B4-3477B0728107}" srcOrd="0" destOrd="1" presId="urn:microsoft.com/office/officeart/2005/8/layout/default"/>
    <dgm:cxn modelId="{B5011BC1-457C-4FE4-BBEF-0DCB286CFD8F}" type="presOf" srcId="{7A7D2E0B-610C-4CB8-8828-BAAD5AD1A7D4}" destId="{0D019B6E-B0DD-41E5-89E4-A2ECA6A4D3D8}" srcOrd="0" destOrd="1" presId="urn:microsoft.com/office/officeart/2005/8/layout/default"/>
    <dgm:cxn modelId="{F0FE77E5-115B-4DEB-ADFF-4EB1B60CDA26}" type="presOf" srcId="{A8989AFB-EEFB-4E88-B35E-E2CE0BA04FB5}" destId="{0D019B6E-B0DD-41E5-89E4-A2ECA6A4D3D8}" srcOrd="0" destOrd="0" presId="urn:microsoft.com/office/officeart/2005/8/layout/default"/>
    <dgm:cxn modelId="{3F3D8A45-A374-4F8F-9E2F-347948399E02}" type="presParOf" srcId="{1927FEEA-A346-4CB2-A8E6-1A5F8A347F45}" destId="{56DFF23B-929C-467C-A855-3E5291EE141C}" srcOrd="0" destOrd="0" presId="urn:microsoft.com/office/officeart/2005/8/layout/default"/>
    <dgm:cxn modelId="{F10C5BD9-49D2-45D8-BF94-E29C1052FADE}" type="presParOf" srcId="{1927FEEA-A346-4CB2-A8E6-1A5F8A347F45}" destId="{B81A2FAF-1C12-428D-9C35-78EE7C8A23E3}" srcOrd="1" destOrd="0" presId="urn:microsoft.com/office/officeart/2005/8/layout/default"/>
    <dgm:cxn modelId="{E2199DDF-D26C-4A11-BEB6-4FEB76CA9EFB}" type="presParOf" srcId="{1927FEEA-A346-4CB2-A8E6-1A5F8A347F45}" destId="{0D019B6E-B0DD-41E5-89E4-A2ECA6A4D3D8}" srcOrd="2" destOrd="0" presId="urn:microsoft.com/office/officeart/2005/8/layout/default"/>
    <dgm:cxn modelId="{341B57A7-94EC-4B0C-BE5F-215F7430B593}" type="presParOf" srcId="{1927FEEA-A346-4CB2-A8E6-1A5F8A347F45}" destId="{E7BB7537-9DB0-4965-BCF1-8752DBF988C7}" srcOrd="3" destOrd="0" presId="urn:microsoft.com/office/officeart/2005/8/layout/default"/>
    <dgm:cxn modelId="{A3850427-EFE3-410D-8F7E-4A2FA22F802A}" type="presParOf" srcId="{1927FEEA-A346-4CB2-A8E6-1A5F8A347F45}" destId="{6AC341E3-684B-4D77-B7B4-3477B0728107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ED2BEED-8E38-4826-AB21-EB847EE3847E}" type="doc">
      <dgm:prSet loTypeId="urn:microsoft.com/office/officeart/2005/8/layout/bProcess3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3C578744-EAD3-4700-9A4F-154CBB68C3FA}">
      <dgm:prSet phldrT="[Text]"/>
      <dgm:spPr/>
      <dgm:t>
        <a:bodyPr/>
        <a:lstStyle/>
        <a:p>
          <a:r>
            <a:rPr lang="en-US" dirty="0"/>
            <a:t>An unsolicited email is received to a target that seems familiar that contains links or attachments</a:t>
          </a:r>
        </a:p>
      </dgm:t>
    </dgm:pt>
    <dgm:pt modelId="{E8A68F30-177A-4C8D-B4E1-66529F0BF18B}" type="parTrans" cxnId="{B6271853-ECD4-4BF6-B232-CD7180008B92}">
      <dgm:prSet/>
      <dgm:spPr/>
      <dgm:t>
        <a:bodyPr/>
        <a:lstStyle/>
        <a:p>
          <a:endParaRPr lang="en-US"/>
        </a:p>
      </dgm:t>
    </dgm:pt>
    <dgm:pt modelId="{26EF2482-82BE-4E5F-9505-E63451DDDD60}" type="sibTrans" cxnId="{B6271853-ECD4-4BF6-B232-CD7180008B92}">
      <dgm:prSet/>
      <dgm:spPr/>
      <dgm:t>
        <a:bodyPr/>
        <a:lstStyle/>
        <a:p>
          <a:endParaRPr lang="en-US" dirty="0"/>
        </a:p>
      </dgm:t>
    </dgm:pt>
    <dgm:pt modelId="{932A64EC-2F16-404C-9698-54A70270EF59}">
      <dgm:prSet phldrT="[Text]"/>
      <dgm:spPr/>
      <dgm:t>
        <a:bodyPr/>
        <a:lstStyle/>
        <a:p>
          <a:r>
            <a:rPr lang="en-US" dirty="0"/>
            <a:t>The target clicks on the link</a:t>
          </a:r>
        </a:p>
      </dgm:t>
    </dgm:pt>
    <dgm:pt modelId="{750F185D-0B48-4A9D-B0C1-9F614F109EA7}" type="parTrans" cxnId="{39DEDF6A-BD33-4FD6-BF88-17EE580E1D16}">
      <dgm:prSet/>
      <dgm:spPr/>
      <dgm:t>
        <a:bodyPr/>
        <a:lstStyle/>
        <a:p>
          <a:endParaRPr lang="en-US"/>
        </a:p>
      </dgm:t>
    </dgm:pt>
    <dgm:pt modelId="{240E527E-0D82-48E2-B808-FB6F9D088639}" type="sibTrans" cxnId="{39DEDF6A-BD33-4FD6-BF88-17EE580E1D16}">
      <dgm:prSet/>
      <dgm:spPr/>
      <dgm:t>
        <a:bodyPr/>
        <a:lstStyle/>
        <a:p>
          <a:endParaRPr lang="en-US" dirty="0"/>
        </a:p>
      </dgm:t>
    </dgm:pt>
    <dgm:pt modelId="{5126BCC5-5DC2-4A99-B854-D2CCAD1BDCAA}">
      <dgm:prSet phldrT="[Text]"/>
      <dgm:spPr/>
      <dgm:t>
        <a:bodyPr/>
        <a:lstStyle/>
        <a:p>
          <a:r>
            <a:rPr lang="en-US" dirty="0"/>
            <a:t>The link opens to a legitimate looking website that asks the user for their credentials.</a:t>
          </a:r>
        </a:p>
      </dgm:t>
    </dgm:pt>
    <dgm:pt modelId="{9FA3476A-2764-475E-A038-5EFF37958A51}" type="parTrans" cxnId="{A5B45BBC-92A2-47A6-AB50-6DC8F02752B4}">
      <dgm:prSet/>
      <dgm:spPr/>
      <dgm:t>
        <a:bodyPr/>
        <a:lstStyle/>
        <a:p>
          <a:endParaRPr lang="en-US"/>
        </a:p>
      </dgm:t>
    </dgm:pt>
    <dgm:pt modelId="{ACF7165B-3025-48A8-ADF8-8E42473F4CB8}" type="sibTrans" cxnId="{A5B45BBC-92A2-47A6-AB50-6DC8F02752B4}">
      <dgm:prSet/>
      <dgm:spPr/>
      <dgm:t>
        <a:bodyPr/>
        <a:lstStyle/>
        <a:p>
          <a:endParaRPr lang="en-US" dirty="0"/>
        </a:p>
      </dgm:t>
    </dgm:pt>
    <dgm:pt modelId="{A2ED3D49-E13C-4D9C-BD71-48EAF7B99799}">
      <dgm:prSet/>
      <dgm:spPr/>
      <dgm:t>
        <a:bodyPr/>
        <a:lstStyle/>
        <a:p>
          <a:r>
            <a:rPr lang="en-US" dirty="0"/>
            <a:t>Malware may automatically download when the link is clicked </a:t>
          </a:r>
        </a:p>
      </dgm:t>
    </dgm:pt>
    <dgm:pt modelId="{AA34BA7F-D52D-4A56-866F-EF9F931BE9D6}" type="parTrans" cxnId="{AC664198-74CC-4424-873A-8184A002C49E}">
      <dgm:prSet/>
      <dgm:spPr/>
      <dgm:t>
        <a:bodyPr/>
        <a:lstStyle/>
        <a:p>
          <a:endParaRPr lang="en-US"/>
        </a:p>
      </dgm:t>
    </dgm:pt>
    <dgm:pt modelId="{8F98F093-4F92-49CD-A74E-40F6CAD2F232}" type="sibTrans" cxnId="{AC664198-74CC-4424-873A-8184A002C49E}">
      <dgm:prSet/>
      <dgm:spPr/>
      <dgm:t>
        <a:bodyPr/>
        <a:lstStyle/>
        <a:p>
          <a:endParaRPr lang="en-US"/>
        </a:p>
      </dgm:t>
    </dgm:pt>
    <dgm:pt modelId="{C6920D0B-8E7F-413E-8801-D6F353314B6E}">
      <dgm:prSet/>
      <dgm:spPr/>
      <dgm:t>
        <a:bodyPr/>
        <a:lstStyle/>
        <a:p>
          <a:r>
            <a:rPr lang="en-US" dirty="0"/>
            <a:t>The target submits sensitive information (Credentials, Credit Card Information) and then gets redirected to a different website.</a:t>
          </a:r>
        </a:p>
      </dgm:t>
    </dgm:pt>
    <dgm:pt modelId="{045EA146-B599-40B5-846B-FD5BE0297EFB}" type="parTrans" cxnId="{6B8E5359-8517-4DE0-A303-34C5CE5906E6}">
      <dgm:prSet/>
      <dgm:spPr/>
      <dgm:t>
        <a:bodyPr/>
        <a:lstStyle/>
        <a:p>
          <a:endParaRPr lang="en-US"/>
        </a:p>
      </dgm:t>
    </dgm:pt>
    <dgm:pt modelId="{C3DB46CF-FF58-4C73-825E-28FF36BBCD93}" type="sibTrans" cxnId="{6B8E5359-8517-4DE0-A303-34C5CE5906E6}">
      <dgm:prSet/>
      <dgm:spPr/>
      <dgm:t>
        <a:bodyPr/>
        <a:lstStyle/>
        <a:p>
          <a:endParaRPr lang="en-US" dirty="0"/>
        </a:p>
      </dgm:t>
    </dgm:pt>
    <dgm:pt modelId="{AB938696-C012-4F33-B23D-447C52A4F937}">
      <dgm:prSet/>
      <dgm:spPr/>
      <dgm:t>
        <a:bodyPr/>
        <a:lstStyle/>
        <a:p>
          <a:r>
            <a:rPr lang="en-US" dirty="0"/>
            <a:t>The attacker makes off with the stolen information and can begin using it for malicious purposes</a:t>
          </a:r>
        </a:p>
      </dgm:t>
    </dgm:pt>
    <dgm:pt modelId="{10E3B4FB-176E-4FF9-9DB2-F4552E0A57C6}" type="parTrans" cxnId="{8F96EFD0-039D-4B16-8BF0-EC1E0A48EE66}">
      <dgm:prSet/>
      <dgm:spPr/>
      <dgm:t>
        <a:bodyPr/>
        <a:lstStyle/>
        <a:p>
          <a:endParaRPr lang="en-US"/>
        </a:p>
      </dgm:t>
    </dgm:pt>
    <dgm:pt modelId="{88C96E00-3186-44C5-A8AA-B6838BB9711D}" type="sibTrans" cxnId="{8F96EFD0-039D-4B16-8BF0-EC1E0A48EE66}">
      <dgm:prSet/>
      <dgm:spPr/>
      <dgm:t>
        <a:bodyPr/>
        <a:lstStyle/>
        <a:p>
          <a:endParaRPr lang="en-US"/>
        </a:p>
      </dgm:t>
    </dgm:pt>
    <dgm:pt modelId="{8057ACE4-5F74-4C07-B7AB-6198575AE05B}" type="pres">
      <dgm:prSet presAssocID="{0ED2BEED-8E38-4826-AB21-EB847EE3847E}" presName="Name0" presStyleCnt="0">
        <dgm:presLayoutVars>
          <dgm:dir/>
          <dgm:resizeHandles val="exact"/>
        </dgm:presLayoutVars>
      </dgm:prSet>
      <dgm:spPr/>
    </dgm:pt>
    <dgm:pt modelId="{49A59A72-9637-4EF2-87F7-4FE856F032D6}" type="pres">
      <dgm:prSet presAssocID="{3C578744-EAD3-4700-9A4F-154CBB68C3FA}" presName="node" presStyleLbl="node1" presStyleIdx="0" presStyleCnt="5">
        <dgm:presLayoutVars>
          <dgm:bulletEnabled val="1"/>
        </dgm:presLayoutVars>
      </dgm:prSet>
      <dgm:spPr/>
    </dgm:pt>
    <dgm:pt modelId="{667FD2FD-118E-4575-9375-8DC04B58C70A}" type="pres">
      <dgm:prSet presAssocID="{26EF2482-82BE-4E5F-9505-E63451DDDD60}" presName="sibTrans" presStyleLbl="sibTrans1D1" presStyleIdx="0" presStyleCnt="4"/>
      <dgm:spPr/>
    </dgm:pt>
    <dgm:pt modelId="{7D573E72-D93B-4057-B687-E084FDB6D23B}" type="pres">
      <dgm:prSet presAssocID="{26EF2482-82BE-4E5F-9505-E63451DDDD60}" presName="connectorText" presStyleLbl="sibTrans1D1" presStyleIdx="0" presStyleCnt="4"/>
      <dgm:spPr/>
    </dgm:pt>
    <dgm:pt modelId="{07032CD4-C39A-4F03-9B3E-3798A14CE9CD}" type="pres">
      <dgm:prSet presAssocID="{932A64EC-2F16-404C-9698-54A70270EF59}" presName="node" presStyleLbl="node1" presStyleIdx="1" presStyleCnt="5">
        <dgm:presLayoutVars>
          <dgm:bulletEnabled val="1"/>
        </dgm:presLayoutVars>
      </dgm:prSet>
      <dgm:spPr/>
    </dgm:pt>
    <dgm:pt modelId="{99C196A6-ADF3-48FE-8DEE-11F657AAA768}" type="pres">
      <dgm:prSet presAssocID="{240E527E-0D82-48E2-B808-FB6F9D088639}" presName="sibTrans" presStyleLbl="sibTrans1D1" presStyleIdx="1" presStyleCnt="4"/>
      <dgm:spPr/>
    </dgm:pt>
    <dgm:pt modelId="{0704AED8-BC23-4AE4-83B9-5C055B3F9AC9}" type="pres">
      <dgm:prSet presAssocID="{240E527E-0D82-48E2-B808-FB6F9D088639}" presName="connectorText" presStyleLbl="sibTrans1D1" presStyleIdx="1" presStyleCnt="4"/>
      <dgm:spPr/>
    </dgm:pt>
    <dgm:pt modelId="{67E8EAFE-7056-445D-AFE8-F812A5EEAD8D}" type="pres">
      <dgm:prSet presAssocID="{5126BCC5-5DC2-4A99-B854-D2CCAD1BDCAA}" presName="node" presStyleLbl="node1" presStyleIdx="2" presStyleCnt="5">
        <dgm:presLayoutVars>
          <dgm:bulletEnabled val="1"/>
        </dgm:presLayoutVars>
      </dgm:prSet>
      <dgm:spPr/>
    </dgm:pt>
    <dgm:pt modelId="{45721AF0-7C25-4AA1-807D-092688333421}" type="pres">
      <dgm:prSet presAssocID="{ACF7165B-3025-48A8-ADF8-8E42473F4CB8}" presName="sibTrans" presStyleLbl="sibTrans1D1" presStyleIdx="2" presStyleCnt="4"/>
      <dgm:spPr/>
    </dgm:pt>
    <dgm:pt modelId="{EFEC3AD7-25A7-4352-ABC9-F683D7DCC580}" type="pres">
      <dgm:prSet presAssocID="{ACF7165B-3025-48A8-ADF8-8E42473F4CB8}" presName="connectorText" presStyleLbl="sibTrans1D1" presStyleIdx="2" presStyleCnt="4"/>
      <dgm:spPr/>
    </dgm:pt>
    <dgm:pt modelId="{F61F58D4-0EC6-41B5-9DC3-FD0D49E15DA2}" type="pres">
      <dgm:prSet presAssocID="{C6920D0B-8E7F-413E-8801-D6F353314B6E}" presName="node" presStyleLbl="node1" presStyleIdx="3" presStyleCnt="5">
        <dgm:presLayoutVars>
          <dgm:bulletEnabled val="1"/>
        </dgm:presLayoutVars>
      </dgm:prSet>
      <dgm:spPr/>
    </dgm:pt>
    <dgm:pt modelId="{93ADABC2-5899-4468-A8D4-CC8602F818E7}" type="pres">
      <dgm:prSet presAssocID="{C3DB46CF-FF58-4C73-825E-28FF36BBCD93}" presName="sibTrans" presStyleLbl="sibTrans1D1" presStyleIdx="3" presStyleCnt="4"/>
      <dgm:spPr/>
    </dgm:pt>
    <dgm:pt modelId="{184F0AD9-4F37-493C-A808-73958EBD63EA}" type="pres">
      <dgm:prSet presAssocID="{C3DB46CF-FF58-4C73-825E-28FF36BBCD93}" presName="connectorText" presStyleLbl="sibTrans1D1" presStyleIdx="3" presStyleCnt="4"/>
      <dgm:spPr/>
    </dgm:pt>
    <dgm:pt modelId="{002B562E-F281-4DC7-AD87-55358AC519A6}" type="pres">
      <dgm:prSet presAssocID="{AB938696-C012-4F33-B23D-447C52A4F937}" presName="node" presStyleLbl="node1" presStyleIdx="4" presStyleCnt="5">
        <dgm:presLayoutVars>
          <dgm:bulletEnabled val="1"/>
        </dgm:presLayoutVars>
      </dgm:prSet>
      <dgm:spPr/>
    </dgm:pt>
  </dgm:ptLst>
  <dgm:cxnLst>
    <dgm:cxn modelId="{1AC5A801-A252-41C0-AED2-1578ADC83BDA}" type="presOf" srcId="{ACF7165B-3025-48A8-ADF8-8E42473F4CB8}" destId="{45721AF0-7C25-4AA1-807D-092688333421}" srcOrd="0" destOrd="0" presId="urn:microsoft.com/office/officeart/2005/8/layout/bProcess3"/>
    <dgm:cxn modelId="{CF454611-6AC6-46B6-8904-3D90A59B7F70}" type="presOf" srcId="{5126BCC5-5DC2-4A99-B854-D2CCAD1BDCAA}" destId="{67E8EAFE-7056-445D-AFE8-F812A5EEAD8D}" srcOrd="0" destOrd="0" presId="urn:microsoft.com/office/officeart/2005/8/layout/bProcess3"/>
    <dgm:cxn modelId="{D2669827-FD7D-4829-998D-1873DC2E47E3}" type="presOf" srcId="{3C578744-EAD3-4700-9A4F-154CBB68C3FA}" destId="{49A59A72-9637-4EF2-87F7-4FE856F032D6}" srcOrd="0" destOrd="0" presId="urn:microsoft.com/office/officeart/2005/8/layout/bProcess3"/>
    <dgm:cxn modelId="{874C7740-F900-4AA2-AFE2-68FF0357666F}" type="presOf" srcId="{240E527E-0D82-48E2-B808-FB6F9D088639}" destId="{0704AED8-BC23-4AE4-83B9-5C055B3F9AC9}" srcOrd="1" destOrd="0" presId="urn:microsoft.com/office/officeart/2005/8/layout/bProcess3"/>
    <dgm:cxn modelId="{39DEDF6A-BD33-4FD6-BF88-17EE580E1D16}" srcId="{0ED2BEED-8E38-4826-AB21-EB847EE3847E}" destId="{932A64EC-2F16-404C-9698-54A70270EF59}" srcOrd="1" destOrd="0" parTransId="{750F185D-0B48-4A9D-B0C1-9F614F109EA7}" sibTransId="{240E527E-0D82-48E2-B808-FB6F9D088639}"/>
    <dgm:cxn modelId="{B6271853-ECD4-4BF6-B232-CD7180008B92}" srcId="{0ED2BEED-8E38-4826-AB21-EB847EE3847E}" destId="{3C578744-EAD3-4700-9A4F-154CBB68C3FA}" srcOrd="0" destOrd="0" parTransId="{E8A68F30-177A-4C8D-B4E1-66529F0BF18B}" sibTransId="{26EF2482-82BE-4E5F-9505-E63451DDDD60}"/>
    <dgm:cxn modelId="{6B8E5359-8517-4DE0-A303-34C5CE5906E6}" srcId="{0ED2BEED-8E38-4826-AB21-EB847EE3847E}" destId="{C6920D0B-8E7F-413E-8801-D6F353314B6E}" srcOrd="3" destOrd="0" parTransId="{045EA146-B599-40B5-846B-FD5BE0297EFB}" sibTransId="{C3DB46CF-FF58-4C73-825E-28FF36BBCD93}"/>
    <dgm:cxn modelId="{839D467F-D7EE-434F-9274-2C0D9DEEFE3C}" type="presOf" srcId="{26EF2482-82BE-4E5F-9505-E63451DDDD60}" destId="{667FD2FD-118E-4575-9375-8DC04B58C70A}" srcOrd="0" destOrd="0" presId="urn:microsoft.com/office/officeart/2005/8/layout/bProcess3"/>
    <dgm:cxn modelId="{CCDC9C7F-0AA1-4B9C-8B12-E519DA11EBC9}" type="presOf" srcId="{AB938696-C012-4F33-B23D-447C52A4F937}" destId="{002B562E-F281-4DC7-AD87-55358AC519A6}" srcOrd="0" destOrd="0" presId="urn:microsoft.com/office/officeart/2005/8/layout/bProcess3"/>
    <dgm:cxn modelId="{486ADF8B-C2B8-422D-9D65-4DA90204BDDA}" type="presOf" srcId="{26EF2482-82BE-4E5F-9505-E63451DDDD60}" destId="{7D573E72-D93B-4057-B687-E084FDB6D23B}" srcOrd="1" destOrd="0" presId="urn:microsoft.com/office/officeart/2005/8/layout/bProcess3"/>
    <dgm:cxn modelId="{AFB2FF95-8978-4794-8A68-D44505CAA608}" type="presOf" srcId="{932A64EC-2F16-404C-9698-54A70270EF59}" destId="{07032CD4-C39A-4F03-9B3E-3798A14CE9CD}" srcOrd="0" destOrd="0" presId="urn:microsoft.com/office/officeart/2005/8/layout/bProcess3"/>
    <dgm:cxn modelId="{AC664198-74CC-4424-873A-8184A002C49E}" srcId="{5126BCC5-5DC2-4A99-B854-D2CCAD1BDCAA}" destId="{A2ED3D49-E13C-4D9C-BD71-48EAF7B99799}" srcOrd="0" destOrd="0" parTransId="{AA34BA7F-D52D-4A56-866F-EF9F931BE9D6}" sibTransId="{8F98F093-4F92-49CD-A74E-40F6CAD2F232}"/>
    <dgm:cxn modelId="{B141009D-828D-4236-8299-51135380C9B5}" type="presOf" srcId="{0ED2BEED-8E38-4826-AB21-EB847EE3847E}" destId="{8057ACE4-5F74-4C07-B7AB-6198575AE05B}" srcOrd="0" destOrd="0" presId="urn:microsoft.com/office/officeart/2005/8/layout/bProcess3"/>
    <dgm:cxn modelId="{4DC743A8-D65A-4CA6-BCFF-A5D62ECB274C}" type="presOf" srcId="{C3DB46CF-FF58-4C73-825E-28FF36BBCD93}" destId="{93ADABC2-5899-4468-A8D4-CC8602F818E7}" srcOrd="0" destOrd="0" presId="urn:microsoft.com/office/officeart/2005/8/layout/bProcess3"/>
    <dgm:cxn modelId="{06BF52B3-3A78-40C8-BF09-115CC1B09F28}" type="presOf" srcId="{C3DB46CF-FF58-4C73-825E-28FF36BBCD93}" destId="{184F0AD9-4F37-493C-A808-73958EBD63EA}" srcOrd="1" destOrd="0" presId="urn:microsoft.com/office/officeart/2005/8/layout/bProcess3"/>
    <dgm:cxn modelId="{A5B45BBC-92A2-47A6-AB50-6DC8F02752B4}" srcId="{0ED2BEED-8E38-4826-AB21-EB847EE3847E}" destId="{5126BCC5-5DC2-4A99-B854-D2CCAD1BDCAA}" srcOrd="2" destOrd="0" parTransId="{9FA3476A-2764-475E-A038-5EFF37958A51}" sibTransId="{ACF7165B-3025-48A8-ADF8-8E42473F4CB8}"/>
    <dgm:cxn modelId="{23CF0ACD-85E0-4AD5-B8B6-07CC37AF7D25}" type="presOf" srcId="{C6920D0B-8E7F-413E-8801-D6F353314B6E}" destId="{F61F58D4-0EC6-41B5-9DC3-FD0D49E15DA2}" srcOrd="0" destOrd="0" presId="urn:microsoft.com/office/officeart/2005/8/layout/bProcess3"/>
    <dgm:cxn modelId="{8F96EFD0-039D-4B16-8BF0-EC1E0A48EE66}" srcId="{0ED2BEED-8E38-4826-AB21-EB847EE3847E}" destId="{AB938696-C012-4F33-B23D-447C52A4F937}" srcOrd="4" destOrd="0" parTransId="{10E3B4FB-176E-4FF9-9DB2-F4552E0A57C6}" sibTransId="{88C96E00-3186-44C5-A8AA-B6838BB9711D}"/>
    <dgm:cxn modelId="{418DB7D2-CA80-4C17-9699-379CAA7BC431}" type="presOf" srcId="{240E527E-0D82-48E2-B808-FB6F9D088639}" destId="{99C196A6-ADF3-48FE-8DEE-11F657AAA768}" srcOrd="0" destOrd="0" presId="urn:microsoft.com/office/officeart/2005/8/layout/bProcess3"/>
    <dgm:cxn modelId="{529EEDF1-E46C-405C-B22A-A551C885763A}" type="presOf" srcId="{A2ED3D49-E13C-4D9C-BD71-48EAF7B99799}" destId="{67E8EAFE-7056-445D-AFE8-F812A5EEAD8D}" srcOrd="0" destOrd="1" presId="urn:microsoft.com/office/officeart/2005/8/layout/bProcess3"/>
    <dgm:cxn modelId="{DBD7B9F7-6DF2-453F-928E-4346405F2F20}" type="presOf" srcId="{ACF7165B-3025-48A8-ADF8-8E42473F4CB8}" destId="{EFEC3AD7-25A7-4352-ABC9-F683D7DCC580}" srcOrd="1" destOrd="0" presId="urn:microsoft.com/office/officeart/2005/8/layout/bProcess3"/>
    <dgm:cxn modelId="{7E6C68F8-D073-4FBA-93A0-287BD9DEE9B3}" type="presParOf" srcId="{8057ACE4-5F74-4C07-B7AB-6198575AE05B}" destId="{49A59A72-9637-4EF2-87F7-4FE856F032D6}" srcOrd="0" destOrd="0" presId="urn:microsoft.com/office/officeart/2005/8/layout/bProcess3"/>
    <dgm:cxn modelId="{2AC5E87F-8DD6-417D-88F4-E97EF7230196}" type="presParOf" srcId="{8057ACE4-5F74-4C07-B7AB-6198575AE05B}" destId="{667FD2FD-118E-4575-9375-8DC04B58C70A}" srcOrd="1" destOrd="0" presId="urn:microsoft.com/office/officeart/2005/8/layout/bProcess3"/>
    <dgm:cxn modelId="{E8C03866-16F0-4DD9-83ED-FF72FD697FF9}" type="presParOf" srcId="{667FD2FD-118E-4575-9375-8DC04B58C70A}" destId="{7D573E72-D93B-4057-B687-E084FDB6D23B}" srcOrd="0" destOrd="0" presId="urn:microsoft.com/office/officeart/2005/8/layout/bProcess3"/>
    <dgm:cxn modelId="{1A470EBD-BDD3-400C-9C73-5C8A4EF99FE1}" type="presParOf" srcId="{8057ACE4-5F74-4C07-B7AB-6198575AE05B}" destId="{07032CD4-C39A-4F03-9B3E-3798A14CE9CD}" srcOrd="2" destOrd="0" presId="urn:microsoft.com/office/officeart/2005/8/layout/bProcess3"/>
    <dgm:cxn modelId="{982A6EA7-5BAB-49C9-A487-1049936BB02A}" type="presParOf" srcId="{8057ACE4-5F74-4C07-B7AB-6198575AE05B}" destId="{99C196A6-ADF3-48FE-8DEE-11F657AAA768}" srcOrd="3" destOrd="0" presId="urn:microsoft.com/office/officeart/2005/8/layout/bProcess3"/>
    <dgm:cxn modelId="{BD7DA5D9-5D7F-4717-AE85-02ED1DC1584B}" type="presParOf" srcId="{99C196A6-ADF3-48FE-8DEE-11F657AAA768}" destId="{0704AED8-BC23-4AE4-83B9-5C055B3F9AC9}" srcOrd="0" destOrd="0" presId="urn:microsoft.com/office/officeart/2005/8/layout/bProcess3"/>
    <dgm:cxn modelId="{FFC57E88-1A4D-46B4-9232-3011CBFA3943}" type="presParOf" srcId="{8057ACE4-5F74-4C07-B7AB-6198575AE05B}" destId="{67E8EAFE-7056-445D-AFE8-F812A5EEAD8D}" srcOrd="4" destOrd="0" presId="urn:microsoft.com/office/officeart/2005/8/layout/bProcess3"/>
    <dgm:cxn modelId="{A5792225-7E7F-4603-998B-16A2E695FC58}" type="presParOf" srcId="{8057ACE4-5F74-4C07-B7AB-6198575AE05B}" destId="{45721AF0-7C25-4AA1-807D-092688333421}" srcOrd="5" destOrd="0" presId="urn:microsoft.com/office/officeart/2005/8/layout/bProcess3"/>
    <dgm:cxn modelId="{0CAD95A0-46BF-4047-9E67-04782076EE69}" type="presParOf" srcId="{45721AF0-7C25-4AA1-807D-092688333421}" destId="{EFEC3AD7-25A7-4352-ABC9-F683D7DCC580}" srcOrd="0" destOrd="0" presId="urn:microsoft.com/office/officeart/2005/8/layout/bProcess3"/>
    <dgm:cxn modelId="{65AF87F1-4787-41CB-BA7F-7A48C3423014}" type="presParOf" srcId="{8057ACE4-5F74-4C07-B7AB-6198575AE05B}" destId="{F61F58D4-0EC6-41B5-9DC3-FD0D49E15DA2}" srcOrd="6" destOrd="0" presId="urn:microsoft.com/office/officeart/2005/8/layout/bProcess3"/>
    <dgm:cxn modelId="{0BC44617-2256-4DC4-A5DF-88AB7C8CA058}" type="presParOf" srcId="{8057ACE4-5F74-4C07-B7AB-6198575AE05B}" destId="{93ADABC2-5899-4468-A8D4-CC8602F818E7}" srcOrd="7" destOrd="0" presId="urn:microsoft.com/office/officeart/2005/8/layout/bProcess3"/>
    <dgm:cxn modelId="{A948BF13-FD3B-494B-96D8-6B984B2823A6}" type="presParOf" srcId="{93ADABC2-5899-4468-A8D4-CC8602F818E7}" destId="{184F0AD9-4F37-493C-A808-73958EBD63EA}" srcOrd="0" destOrd="0" presId="urn:microsoft.com/office/officeart/2005/8/layout/bProcess3"/>
    <dgm:cxn modelId="{033683B1-865A-4CA2-9207-C847BD5FD994}" type="presParOf" srcId="{8057ACE4-5F74-4C07-B7AB-6198575AE05B}" destId="{002B562E-F281-4DC7-AD87-55358AC519A6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A122B3D-AF2C-486E-B18C-D8648F0671E4}" type="doc">
      <dgm:prSet loTypeId="urn:microsoft.com/office/officeart/2005/8/layout/default" loCatId="list" qsTypeId="urn:microsoft.com/office/officeart/2005/8/quickstyle/simple1" qsCatId="simple" csTypeId="urn:microsoft.com/office/officeart/2005/8/colors/accent3_4" csCatId="accent3"/>
      <dgm:spPr/>
      <dgm:t>
        <a:bodyPr/>
        <a:lstStyle/>
        <a:p>
          <a:endParaRPr lang="en-US"/>
        </a:p>
      </dgm:t>
    </dgm:pt>
    <dgm:pt modelId="{634CD433-D6A9-4513-AAA0-F01BCAA4C09C}">
      <dgm:prSet/>
      <dgm:spPr/>
      <dgm:t>
        <a:bodyPr/>
        <a:lstStyle/>
        <a:p>
          <a:r>
            <a:rPr lang="en-US" dirty="0"/>
            <a:t>The password is widely known to be used by others (123456, password, qwerty)</a:t>
          </a:r>
        </a:p>
      </dgm:t>
    </dgm:pt>
    <dgm:pt modelId="{99D6DAA7-ED19-49FA-A48E-4275A36EC490}" type="parTrans" cxnId="{E013DCE1-20AA-4DD7-B7FE-E91093C9A521}">
      <dgm:prSet/>
      <dgm:spPr/>
      <dgm:t>
        <a:bodyPr/>
        <a:lstStyle/>
        <a:p>
          <a:endParaRPr lang="en-US"/>
        </a:p>
      </dgm:t>
    </dgm:pt>
    <dgm:pt modelId="{EB6A5146-5BE4-46EB-845A-3AAD8973BD11}" type="sibTrans" cxnId="{E013DCE1-20AA-4DD7-B7FE-E91093C9A521}">
      <dgm:prSet/>
      <dgm:spPr/>
      <dgm:t>
        <a:bodyPr/>
        <a:lstStyle/>
        <a:p>
          <a:endParaRPr lang="en-US"/>
        </a:p>
      </dgm:t>
    </dgm:pt>
    <dgm:pt modelId="{C0133E46-6F44-406B-A1A3-0CBE6970E540}">
      <dgm:prSet/>
      <dgm:spPr/>
      <dgm:t>
        <a:bodyPr/>
        <a:lstStyle/>
        <a:p>
          <a:r>
            <a:rPr lang="en-US"/>
            <a:t>Your password is made up of commonly known information about yourself (DanikaBrinda1981, MapleGrove55311)</a:t>
          </a:r>
        </a:p>
      </dgm:t>
    </dgm:pt>
    <dgm:pt modelId="{EC81E5CC-7602-4A30-8FEC-EF78A1EB90AE}" type="parTrans" cxnId="{393D727C-DA30-4E06-AE58-03EF6348292B}">
      <dgm:prSet/>
      <dgm:spPr/>
      <dgm:t>
        <a:bodyPr/>
        <a:lstStyle/>
        <a:p>
          <a:endParaRPr lang="en-US"/>
        </a:p>
      </dgm:t>
    </dgm:pt>
    <dgm:pt modelId="{F6757393-98D7-48C6-B5E3-E8989BE0D9A4}" type="sibTrans" cxnId="{393D727C-DA30-4E06-AE58-03EF6348292B}">
      <dgm:prSet/>
      <dgm:spPr/>
      <dgm:t>
        <a:bodyPr/>
        <a:lstStyle/>
        <a:p>
          <a:endParaRPr lang="en-US"/>
        </a:p>
      </dgm:t>
    </dgm:pt>
    <dgm:pt modelId="{DB236293-59E9-4800-9823-383990367042}">
      <dgm:prSet/>
      <dgm:spPr/>
      <dgm:t>
        <a:bodyPr/>
        <a:lstStyle/>
        <a:p>
          <a:r>
            <a:rPr lang="en-US"/>
            <a:t>Your password is a superhero plus a number (batman65, supergirl1981)</a:t>
          </a:r>
        </a:p>
      </dgm:t>
    </dgm:pt>
    <dgm:pt modelId="{BEA4BE34-14D4-42B2-9108-EFA0D0AD8C43}" type="parTrans" cxnId="{E82FD2A7-9CA2-4558-9E3A-D065AD989877}">
      <dgm:prSet/>
      <dgm:spPr/>
      <dgm:t>
        <a:bodyPr/>
        <a:lstStyle/>
        <a:p>
          <a:endParaRPr lang="en-US"/>
        </a:p>
      </dgm:t>
    </dgm:pt>
    <dgm:pt modelId="{60274AEE-0D6F-4442-A066-27CBA12755A8}" type="sibTrans" cxnId="{E82FD2A7-9CA2-4558-9E3A-D065AD989877}">
      <dgm:prSet/>
      <dgm:spPr/>
      <dgm:t>
        <a:bodyPr/>
        <a:lstStyle/>
        <a:p>
          <a:endParaRPr lang="en-US"/>
        </a:p>
      </dgm:t>
    </dgm:pt>
    <dgm:pt modelId="{77E00CA3-CBFA-447F-89C1-274E51928A54}">
      <dgm:prSet/>
      <dgm:spPr/>
      <dgm:t>
        <a:bodyPr/>
        <a:lstStyle/>
        <a:p>
          <a:r>
            <a:rPr lang="en-US"/>
            <a:t>Your password is backwards (drowssap, 654321)</a:t>
          </a:r>
        </a:p>
      </dgm:t>
    </dgm:pt>
    <dgm:pt modelId="{92B97527-51B5-4FE5-8BD1-745E983EBB8D}" type="parTrans" cxnId="{F44C8D0C-6D97-4971-95B8-1DC23FA595C2}">
      <dgm:prSet/>
      <dgm:spPr/>
      <dgm:t>
        <a:bodyPr/>
        <a:lstStyle/>
        <a:p>
          <a:endParaRPr lang="en-US"/>
        </a:p>
      </dgm:t>
    </dgm:pt>
    <dgm:pt modelId="{F3C93D3A-3E54-4641-8DAF-2D4743D7604C}" type="sibTrans" cxnId="{F44C8D0C-6D97-4971-95B8-1DC23FA595C2}">
      <dgm:prSet/>
      <dgm:spPr/>
      <dgm:t>
        <a:bodyPr/>
        <a:lstStyle/>
        <a:p>
          <a:endParaRPr lang="en-US"/>
        </a:p>
      </dgm:t>
    </dgm:pt>
    <dgm:pt modelId="{A82F1462-B0E2-4585-84DD-5418F88A4B2A}">
      <dgm:prSet/>
      <dgm:spPr/>
      <dgm:t>
        <a:bodyPr/>
        <a:lstStyle/>
        <a:p>
          <a:r>
            <a:rPr lang="en-US"/>
            <a:t>Your password is a keyboard pattern (qwerty, 1q2w3e4r, !@#$%^123456)</a:t>
          </a:r>
        </a:p>
      </dgm:t>
    </dgm:pt>
    <dgm:pt modelId="{7127589F-1DC2-468D-97C6-8A2D58C79FE7}" type="parTrans" cxnId="{A73325F5-7968-45E7-B80B-B8EBE42EDB27}">
      <dgm:prSet/>
      <dgm:spPr/>
      <dgm:t>
        <a:bodyPr/>
        <a:lstStyle/>
        <a:p>
          <a:endParaRPr lang="en-US"/>
        </a:p>
      </dgm:t>
    </dgm:pt>
    <dgm:pt modelId="{32CC8391-5EB4-4DE8-B89E-3D9318997C00}" type="sibTrans" cxnId="{A73325F5-7968-45E7-B80B-B8EBE42EDB27}">
      <dgm:prSet/>
      <dgm:spPr/>
      <dgm:t>
        <a:bodyPr/>
        <a:lstStyle/>
        <a:p>
          <a:endParaRPr lang="en-US"/>
        </a:p>
      </dgm:t>
    </dgm:pt>
    <dgm:pt modelId="{E2F5F6C2-7BE7-4B9D-A3CF-7BA8C8DD90F1}">
      <dgm:prSet/>
      <dgm:spPr/>
      <dgm:t>
        <a:bodyPr/>
        <a:lstStyle/>
        <a:p>
          <a:r>
            <a:rPr lang="en-US"/>
            <a:t>Your password is too short</a:t>
          </a:r>
        </a:p>
      </dgm:t>
    </dgm:pt>
    <dgm:pt modelId="{788C9154-B3DC-4C19-B733-BE34A1B23FB2}" type="parTrans" cxnId="{C239CFBC-0009-423A-A299-BD9D0F50522E}">
      <dgm:prSet/>
      <dgm:spPr/>
      <dgm:t>
        <a:bodyPr/>
        <a:lstStyle/>
        <a:p>
          <a:endParaRPr lang="en-US"/>
        </a:p>
      </dgm:t>
    </dgm:pt>
    <dgm:pt modelId="{15ABBBF3-9E22-43AB-8571-34FFBEAD610A}" type="sibTrans" cxnId="{C239CFBC-0009-423A-A299-BD9D0F50522E}">
      <dgm:prSet/>
      <dgm:spPr/>
      <dgm:t>
        <a:bodyPr/>
        <a:lstStyle/>
        <a:p>
          <a:endParaRPr lang="en-US"/>
        </a:p>
      </dgm:t>
    </dgm:pt>
    <dgm:pt modelId="{C3BE04F5-E6B0-478E-B3C0-169786CF338A}">
      <dgm:prSet/>
      <dgm:spPr/>
      <dgm:t>
        <a:bodyPr/>
        <a:lstStyle/>
        <a:p>
          <a:r>
            <a:rPr lang="en-US"/>
            <a:t>Your account has been HACKED!</a:t>
          </a:r>
        </a:p>
      </dgm:t>
    </dgm:pt>
    <dgm:pt modelId="{6D3FEC23-78A1-4B45-A143-2E536E8263C5}" type="parTrans" cxnId="{C14374BB-976C-4BB1-91F6-682E967CE711}">
      <dgm:prSet/>
      <dgm:spPr/>
      <dgm:t>
        <a:bodyPr/>
        <a:lstStyle/>
        <a:p>
          <a:endParaRPr lang="en-US"/>
        </a:p>
      </dgm:t>
    </dgm:pt>
    <dgm:pt modelId="{BAFCDD4F-D42C-43FC-BA48-27AA74DDBAF4}" type="sibTrans" cxnId="{C14374BB-976C-4BB1-91F6-682E967CE711}">
      <dgm:prSet/>
      <dgm:spPr/>
      <dgm:t>
        <a:bodyPr/>
        <a:lstStyle/>
        <a:p>
          <a:endParaRPr lang="en-US"/>
        </a:p>
      </dgm:t>
    </dgm:pt>
    <dgm:pt modelId="{02D42B45-2E2E-4720-9F07-58234D4D3A75}" type="pres">
      <dgm:prSet presAssocID="{EA122B3D-AF2C-486E-B18C-D8648F0671E4}" presName="diagram" presStyleCnt="0">
        <dgm:presLayoutVars>
          <dgm:dir/>
          <dgm:resizeHandles val="exact"/>
        </dgm:presLayoutVars>
      </dgm:prSet>
      <dgm:spPr/>
    </dgm:pt>
    <dgm:pt modelId="{0CE51ABB-A925-4C4C-81B6-00C8359EA089}" type="pres">
      <dgm:prSet presAssocID="{634CD433-D6A9-4513-AAA0-F01BCAA4C09C}" presName="node" presStyleLbl="node1" presStyleIdx="0" presStyleCnt="7">
        <dgm:presLayoutVars>
          <dgm:bulletEnabled val="1"/>
        </dgm:presLayoutVars>
      </dgm:prSet>
      <dgm:spPr/>
    </dgm:pt>
    <dgm:pt modelId="{7F67645B-0170-4EB5-984B-A585C5BF6E49}" type="pres">
      <dgm:prSet presAssocID="{EB6A5146-5BE4-46EB-845A-3AAD8973BD11}" presName="sibTrans" presStyleCnt="0"/>
      <dgm:spPr/>
    </dgm:pt>
    <dgm:pt modelId="{A36F281B-8BF5-4135-8502-D3B6EBBBEA12}" type="pres">
      <dgm:prSet presAssocID="{C0133E46-6F44-406B-A1A3-0CBE6970E540}" presName="node" presStyleLbl="node1" presStyleIdx="1" presStyleCnt="7">
        <dgm:presLayoutVars>
          <dgm:bulletEnabled val="1"/>
        </dgm:presLayoutVars>
      </dgm:prSet>
      <dgm:spPr/>
    </dgm:pt>
    <dgm:pt modelId="{DAD107EB-1C53-472A-B3F5-F2C007902BD9}" type="pres">
      <dgm:prSet presAssocID="{F6757393-98D7-48C6-B5E3-E8989BE0D9A4}" presName="sibTrans" presStyleCnt="0"/>
      <dgm:spPr/>
    </dgm:pt>
    <dgm:pt modelId="{2B0CA409-86A4-4911-8A4E-073E4AE12A8A}" type="pres">
      <dgm:prSet presAssocID="{DB236293-59E9-4800-9823-383990367042}" presName="node" presStyleLbl="node1" presStyleIdx="2" presStyleCnt="7">
        <dgm:presLayoutVars>
          <dgm:bulletEnabled val="1"/>
        </dgm:presLayoutVars>
      </dgm:prSet>
      <dgm:spPr/>
    </dgm:pt>
    <dgm:pt modelId="{553525DA-4930-42B1-AA4D-472911C62006}" type="pres">
      <dgm:prSet presAssocID="{60274AEE-0D6F-4442-A066-27CBA12755A8}" presName="sibTrans" presStyleCnt="0"/>
      <dgm:spPr/>
    </dgm:pt>
    <dgm:pt modelId="{9F933C5A-F815-4CC2-B860-316C171A9EE9}" type="pres">
      <dgm:prSet presAssocID="{77E00CA3-CBFA-447F-89C1-274E51928A54}" presName="node" presStyleLbl="node1" presStyleIdx="3" presStyleCnt="7">
        <dgm:presLayoutVars>
          <dgm:bulletEnabled val="1"/>
        </dgm:presLayoutVars>
      </dgm:prSet>
      <dgm:spPr/>
    </dgm:pt>
    <dgm:pt modelId="{0A8B5DA0-00FB-45A2-ABC4-96BCE18C5BF0}" type="pres">
      <dgm:prSet presAssocID="{F3C93D3A-3E54-4641-8DAF-2D4743D7604C}" presName="sibTrans" presStyleCnt="0"/>
      <dgm:spPr/>
    </dgm:pt>
    <dgm:pt modelId="{988C157C-D768-4EEF-A8C2-CA18D831E4F9}" type="pres">
      <dgm:prSet presAssocID="{A82F1462-B0E2-4585-84DD-5418F88A4B2A}" presName="node" presStyleLbl="node1" presStyleIdx="4" presStyleCnt="7">
        <dgm:presLayoutVars>
          <dgm:bulletEnabled val="1"/>
        </dgm:presLayoutVars>
      </dgm:prSet>
      <dgm:spPr/>
    </dgm:pt>
    <dgm:pt modelId="{90EFCA7C-3A5F-48E4-833B-032C7067D33F}" type="pres">
      <dgm:prSet presAssocID="{32CC8391-5EB4-4DE8-B89E-3D9318997C00}" presName="sibTrans" presStyleCnt="0"/>
      <dgm:spPr/>
    </dgm:pt>
    <dgm:pt modelId="{E167ED5A-C37E-406D-AF8D-E6A58BD4A6D8}" type="pres">
      <dgm:prSet presAssocID="{E2F5F6C2-7BE7-4B9D-A3CF-7BA8C8DD90F1}" presName="node" presStyleLbl="node1" presStyleIdx="5" presStyleCnt="7">
        <dgm:presLayoutVars>
          <dgm:bulletEnabled val="1"/>
        </dgm:presLayoutVars>
      </dgm:prSet>
      <dgm:spPr/>
    </dgm:pt>
    <dgm:pt modelId="{5ACDCF53-DBF6-4188-BFF7-543FFDA9710B}" type="pres">
      <dgm:prSet presAssocID="{15ABBBF3-9E22-43AB-8571-34FFBEAD610A}" presName="sibTrans" presStyleCnt="0"/>
      <dgm:spPr/>
    </dgm:pt>
    <dgm:pt modelId="{D5FC72AD-D3A5-48BD-AFBA-6A240FDF018F}" type="pres">
      <dgm:prSet presAssocID="{C3BE04F5-E6B0-478E-B3C0-169786CF338A}" presName="node" presStyleLbl="node1" presStyleIdx="6" presStyleCnt="7">
        <dgm:presLayoutVars>
          <dgm:bulletEnabled val="1"/>
        </dgm:presLayoutVars>
      </dgm:prSet>
      <dgm:spPr/>
    </dgm:pt>
  </dgm:ptLst>
  <dgm:cxnLst>
    <dgm:cxn modelId="{F44C8D0C-6D97-4971-95B8-1DC23FA595C2}" srcId="{EA122B3D-AF2C-486E-B18C-D8648F0671E4}" destId="{77E00CA3-CBFA-447F-89C1-274E51928A54}" srcOrd="3" destOrd="0" parTransId="{92B97527-51B5-4FE5-8BD1-745E983EBB8D}" sibTransId="{F3C93D3A-3E54-4641-8DAF-2D4743D7604C}"/>
    <dgm:cxn modelId="{E72FFE25-812F-4ADF-9635-CD4680440C4F}" type="presOf" srcId="{E2F5F6C2-7BE7-4B9D-A3CF-7BA8C8DD90F1}" destId="{E167ED5A-C37E-406D-AF8D-E6A58BD4A6D8}" srcOrd="0" destOrd="0" presId="urn:microsoft.com/office/officeart/2005/8/layout/default"/>
    <dgm:cxn modelId="{9AC94432-8823-4A2F-843B-E7765018F1CD}" type="presOf" srcId="{634CD433-D6A9-4513-AAA0-F01BCAA4C09C}" destId="{0CE51ABB-A925-4C4C-81B6-00C8359EA089}" srcOrd="0" destOrd="0" presId="urn:microsoft.com/office/officeart/2005/8/layout/default"/>
    <dgm:cxn modelId="{148E7B60-2D4E-48C0-873F-8437D488EE85}" type="presOf" srcId="{C3BE04F5-E6B0-478E-B3C0-169786CF338A}" destId="{D5FC72AD-D3A5-48BD-AFBA-6A240FDF018F}" srcOrd="0" destOrd="0" presId="urn:microsoft.com/office/officeart/2005/8/layout/default"/>
    <dgm:cxn modelId="{FBC95962-3607-48B0-A80A-641EB08B0866}" type="presOf" srcId="{77E00CA3-CBFA-447F-89C1-274E51928A54}" destId="{9F933C5A-F815-4CC2-B860-316C171A9EE9}" srcOrd="0" destOrd="0" presId="urn:microsoft.com/office/officeart/2005/8/layout/default"/>
    <dgm:cxn modelId="{516DD477-72E5-44D3-BAE1-2C3283C51DAB}" type="presOf" srcId="{A82F1462-B0E2-4585-84DD-5418F88A4B2A}" destId="{988C157C-D768-4EEF-A8C2-CA18D831E4F9}" srcOrd="0" destOrd="0" presId="urn:microsoft.com/office/officeart/2005/8/layout/default"/>
    <dgm:cxn modelId="{E1C77E7A-CBD6-40A7-939F-47BDF82BDED9}" type="presOf" srcId="{DB236293-59E9-4800-9823-383990367042}" destId="{2B0CA409-86A4-4911-8A4E-073E4AE12A8A}" srcOrd="0" destOrd="0" presId="urn:microsoft.com/office/officeart/2005/8/layout/default"/>
    <dgm:cxn modelId="{393D727C-DA30-4E06-AE58-03EF6348292B}" srcId="{EA122B3D-AF2C-486E-B18C-D8648F0671E4}" destId="{C0133E46-6F44-406B-A1A3-0CBE6970E540}" srcOrd="1" destOrd="0" parTransId="{EC81E5CC-7602-4A30-8FEC-EF78A1EB90AE}" sibTransId="{F6757393-98D7-48C6-B5E3-E8989BE0D9A4}"/>
    <dgm:cxn modelId="{5ABE2B7D-58DA-4DFB-8154-2C857B93EE28}" type="presOf" srcId="{C0133E46-6F44-406B-A1A3-0CBE6970E540}" destId="{A36F281B-8BF5-4135-8502-D3B6EBBBEA12}" srcOrd="0" destOrd="0" presId="urn:microsoft.com/office/officeart/2005/8/layout/default"/>
    <dgm:cxn modelId="{98C87DA1-2FBC-40DD-96D4-672B5975E484}" type="presOf" srcId="{EA122B3D-AF2C-486E-B18C-D8648F0671E4}" destId="{02D42B45-2E2E-4720-9F07-58234D4D3A75}" srcOrd="0" destOrd="0" presId="urn:microsoft.com/office/officeart/2005/8/layout/default"/>
    <dgm:cxn modelId="{E82FD2A7-9CA2-4558-9E3A-D065AD989877}" srcId="{EA122B3D-AF2C-486E-B18C-D8648F0671E4}" destId="{DB236293-59E9-4800-9823-383990367042}" srcOrd="2" destOrd="0" parTransId="{BEA4BE34-14D4-42B2-9108-EFA0D0AD8C43}" sibTransId="{60274AEE-0D6F-4442-A066-27CBA12755A8}"/>
    <dgm:cxn modelId="{C14374BB-976C-4BB1-91F6-682E967CE711}" srcId="{EA122B3D-AF2C-486E-B18C-D8648F0671E4}" destId="{C3BE04F5-E6B0-478E-B3C0-169786CF338A}" srcOrd="6" destOrd="0" parTransId="{6D3FEC23-78A1-4B45-A143-2E536E8263C5}" sibTransId="{BAFCDD4F-D42C-43FC-BA48-27AA74DDBAF4}"/>
    <dgm:cxn modelId="{C239CFBC-0009-423A-A299-BD9D0F50522E}" srcId="{EA122B3D-AF2C-486E-B18C-D8648F0671E4}" destId="{E2F5F6C2-7BE7-4B9D-A3CF-7BA8C8DD90F1}" srcOrd="5" destOrd="0" parTransId="{788C9154-B3DC-4C19-B733-BE34A1B23FB2}" sibTransId="{15ABBBF3-9E22-43AB-8571-34FFBEAD610A}"/>
    <dgm:cxn modelId="{E013DCE1-20AA-4DD7-B7FE-E91093C9A521}" srcId="{EA122B3D-AF2C-486E-B18C-D8648F0671E4}" destId="{634CD433-D6A9-4513-AAA0-F01BCAA4C09C}" srcOrd="0" destOrd="0" parTransId="{99D6DAA7-ED19-49FA-A48E-4275A36EC490}" sibTransId="{EB6A5146-5BE4-46EB-845A-3AAD8973BD11}"/>
    <dgm:cxn modelId="{A73325F5-7968-45E7-B80B-B8EBE42EDB27}" srcId="{EA122B3D-AF2C-486E-B18C-D8648F0671E4}" destId="{A82F1462-B0E2-4585-84DD-5418F88A4B2A}" srcOrd="4" destOrd="0" parTransId="{7127589F-1DC2-468D-97C6-8A2D58C79FE7}" sibTransId="{32CC8391-5EB4-4DE8-B89E-3D9318997C00}"/>
    <dgm:cxn modelId="{0A9BB2C0-B9C1-49AD-9753-EF53A68C0DDA}" type="presParOf" srcId="{02D42B45-2E2E-4720-9F07-58234D4D3A75}" destId="{0CE51ABB-A925-4C4C-81B6-00C8359EA089}" srcOrd="0" destOrd="0" presId="urn:microsoft.com/office/officeart/2005/8/layout/default"/>
    <dgm:cxn modelId="{A752DB69-BC6A-44ED-9598-41FD69166E6B}" type="presParOf" srcId="{02D42B45-2E2E-4720-9F07-58234D4D3A75}" destId="{7F67645B-0170-4EB5-984B-A585C5BF6E49}" srcOrd="1" destOrd="0" presId="urn:microsoft.com/office/officeart/2005/8/layout/default"/>
    <dgm:cxn modelId="{B3280AC0-CF4F-41C4-AA90-0DAD7ADFA953}" type="presParOf" srcId="{02D42B45-2E2E-4720-9F07-58234D4D3A75}" destId="{A36F281B-8BF5-4135-8502-D3B6EBBBEA12}" srcOrd="2" destOrd="0" presId="urn:microsoft.com/office/officeart/2005/8/layout/default"/>
    <dgm:cxn modelId="{1376EE89-D7BB-4705-8D42-07B03EEA9A6A}" type="presParOf" srcId="{02D42B45-2E2E-4720-9F07-58234D4D3A75}" destId="{DAD107EB-1C53-472A-B3F5-F2C007902BD9}" srcOrd="3" destOrd="0" presId="urn:microsoft.com/office/officeart/2005/8/layout/default"/>
    <dgm:cxn modelId="{70A0AA24-5CCD-48AD-BD75-32212E1C35B8}" type="presParOf" srcId="{02D42B45-2E2E-4720-9F07-58234D4D3A75}" destId="{2B0CA409-86A4-4911-8A4E-073E4AE12A8A}" srcOrd="4" destOrd="0" presId="urn:microsoft.com/office/officeart/2005/8/layout/default"/>
    <dgm:cxn modelId="{E0CDA8D0-2C34-48A2-B5C3-75D3954F02E0}" type="presParOf" srcId="{02D42B45-2E2E-4720-9F07-58234D4D3A75}" destId="{553525DA-4930-42B1-AA4D-472911C62006}" srcOrd="5" destOrd="0" presId="urn:microsoft.com/office/officeart/2005/8/layout/default"/>
    <dgm:cxn modelId="{CAF6D04F-2A78-4C53-BEDC-612AED14971F}" type="presParOf" srcId="{02D42B45-2E2E-4720-9F07-58234D4D3A75}" destId="{9F933C5A-F815-4CC2-B860-316C171A9EE9}" srcOrd="6" destOrd="0" presId="urn:microsoft.com/office/officeart/2005/8/layout/default"/>
    <dgm:cxn modelId="{9EE88AA4-E450-49B6-A347-90CC8BB4DF4E}" type="presParOf" srcId="{02D42B45-2E2E-4720-9F07-58234D4D3A75}" destId="{0A8B5DA0-00FB-45A2-ABC4-96BCE18C5BF0}" srcOrd="7" destOrd="0" presId="urn:microsoft.com/office/officeart/2005/8/layout/default"/>
    <dgm:cxn modelId="{47AAA6F7-C068-4DD3-B635-F3535AD0CBC4}" type="presParOf" srcId="{02D42B45-2E2E-4720-9F07-58234D4D3A75}" destId="{988C157C-D768-4EEF-A8C2-CA18D831E4F9}" srcOrd="8" destOrd="0" presId="urn:microsoft.com/office/officeart/2005/8/layout/default"/>
    <dgm:cxn modelId="{20698F4B-2C1D-4E45-8383-050E94F2B062}" type="presParOf" srcId="{02D42B45-2E2E-4720-9F07-58234D4D3A75}" destId="{90EFCA7C-3A5F-48E4-833B-032C7067D33F}" srcOrd="9" destOrd="0" presId="urn:microsoft.com/office/officeart/2005/8/layout/default"/>
    <dgm:cxn modelId="{85989116-0E05-493A-A2BC-9D80A23A1646}" type="presParOf" srcId="{02D42B45-2E2E-4720-9F07-58234D4D3A75}" destId="{E167ED5A-C37E-406D-AF8D-E6A58BD4A6D8}" srcOrd="10" destOrd="0" presId="urn:microsoft.com/office/officeart/2005/8/layout/default"/>
    <dgm:cxn modelId="{8DE3B0C9-7BCC-4FDD-B5B3-CAE677CA5B29}" type="presParOf" srcId="{02D42B45-2E2E-4720-9F07-58234D4D3A75}" destId="{5ACDCF53-DBF6-4188-BFF7-543FFDA9710B}" srcOrd="11" destOrd="0" presId="urn:microsoft.com/office/officeart/2005/8/layout/default"/>
    <dgm:cxn modelId="{AA9EF343-06C0-4BC7-922A-891F5C2FDFA4}" type="presParOf" srcId="{02D42B45-2E2E-4720-9F07-58234D4D3A75}" destId="{D5FC72AD-D3A5-48BD-AFBA-6A240FDF018F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294413C-075B-4C94-8277-F618765D69EF}" type="doc">
      <dgm:prSet loTypeId="urn:microsoft.com/office/officeart/2008/layout/PictureStrips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8B0D2331-FC31-480A-AA93-DCD879CDE459}">
      <dgm:prSet/>
      <dgm:spPr/>
      <dgm:t>
        <a:bodyPr/>
        <a:lstStyle/>
        <a:p>
          <a:r>
            <a:rPr lang="en-US" dirty="0"/>
            <a:t>User access should be based on role and job responsibility</a:t>
          </a:r>
        </a:p>
      </dgm:t>
    </dgm:pt>
    <dgm:pt modelId="{C0B74069-4609-4294-9CFD-9EFEFB6EA935}" type="parTrans" cxnId="{9CE12F2B-29E8-44EF-87CB-82A431FF66F4}">
      <dgm:prSet/>
      <dgm:spPr/>
      <dgm:t>
        <a:bodyPr/>
        <a:lstStyle/>
        <a:p>
          <a:endParaRPr lang="en-US"/>
        </a:p>
      </dgm:t>
    </dgm:pt>
    <dgm:pt modelId="{001DF69A-9431-4E79-873A-30B730FA8C46}" type="sibTrans" cxnId="{9CE12F2B-29E8-44EF-87CB-82A431FF66F4}">
      <dgm:prSet/>
      <dgm:spPr/>
      <dgm:t>
        <a:bodyPr/>
        <a:lstStyle/>
        <a:p>
          <a:endParaRPr lang="en-US"/>
        </a:p>
      </dgm:t>
    </dgm:pt>
    <dgm:pt modelId="{9B949BD9-E21A-4C61-9B08-B90646423E71}">
      <dgm:prSet/>
      <dgm:spPr/>
      <dgm:t>
        <a:bodyPr/>
        <a:lstStyle/>
        <a:p>
          <a:r>
            <a:rPr lang="en-US" dirty="0"/>
            <a:t>Users should not receive more access than needed to complete tasks of job</a:t>
          </a:r>
        </a:p>
      </dgm:t>
    </dgm:pt>
    <dgm:pt modelId="{0AFD0CA7-0EEF-4198-9931-CE2BCF9A6F7E}" type="parTrans" cxnId="{DC0794BA-B5B2-4002-B68A-33478B0A8215}">
      <dgm:prSet/>
      <dgm:spPr/>
      <dgm:t>
        <a:bodyPr/>
        <a:lstStyle/>
        <a:p>
          <a:endParaRPr lang="en-US"/>
        </a:p>
      </dgm:t>
    </dgm:pt>
    <dgm:pt modelId="{09E30019-EB6D-4101-87BB-E23B3732D006}" type="sibTrans" cxnId="{DC0794BA-B5B2-4002-B68A-33478B0A8215}">
      <dgm:prSet/>
      <dgm:spPr/>
      <dgm:t>
        <a:bodyPr/>
        <a:lstStyle/>
        <a:p>
          <a:endParaRPr lang="en-US"/>
        </a:p>
      </dgm:t>
    </dgm:pt>
    <dgm:pt modelId="{C3AC34F9-6982-4BD1-9F50-0179F48794A8}">
      <dgm:prSet/>
      <dgm:spPr/>
      <dgm:t>
        <a:bodyPr/>
        <a:lstStyle/>
        <a:p>
          <a:r>
            <a:rPr lang="en-US" dirty="0"/>
            <a:t>Once a user is terminated from an organization, the user should be ‘deactivated’ or ‘removed’ from the system</a:t>
          </a:r>
        </a:p>
      </dgm:t>
    </dgm:pt>
    <dgm:pt modelId="{2AF9847C-DA82-4C22-9D0D-4E0156B14DE6}" type="parTrans" cxnId="{B59464A5-9013-4665-852B-FBD8A983D893}">
      <dgm:prSet/>
      <dgm:spPr/>
      <dgm:t>
        <a:bodyPr/>
        <a:lstStyle/>
        <a:p>
          <a:endParaRPr lang="en-US"/>
        </a:p>
      </dgm:t>
    </dgm:pt>
    <dgm:pt modelId="{4AE6023B-E849-4E9E-A01F-916F681F2C76}" type="sibTrans" cxnId="{B59464A5-9013-4665-852B-FBD8A983D893}">
      <dgm:prSet/>
      <dgm:spPr/>
      <dgm:t>
        <a:bodyPr/>
        <a:lstStyle/>
        <a:p>
          <a:endParaRPr lang="en-US"/>
        </a:p>
      </dgm:t>
    </dgm:pt>
    <dgm:pt modelId="{AD3A3E36-06EA-4877-898A-F0F624E172CF}">
      <dgm:prSet/>
      <dgm:spPr/>
      <dgm:t>
        <a:bodyPr/>
        <a:lstStyle/>
        <a:p>
          <a:r>
            <a:rPr lang="en-US" dirty="0"/>
            <a:t>Periodic reviews should be conducted to verify that current users are employed by the organization</a:t>
          </a:r>
        </a:p>
      </dgm:t>
    </dgm:pt>
    <dgm:pt modelId="{28D58DC1-D805-45D2-AAC9-DB2E774216A9}" type="parTrans" cxnId="{5404F9CA-3865-4569-ABE6-CBC02F1B93E5}">
      <dgm:prSet/>
      <dgm:spPr/>
      <dgm:t>
        <a:bodyPr/>
        <a:lstStyle/>
        <a:p>
          <a:endParaRPr lang="en-US"/>
        </a:p>
      </dgm:t>
    </dgm:pt>
    <dgm:pt modelId="{7852095F-401E-4662-9967-359C4C081E91}" type="sibTrans" cxnId="{5404F9CA-3865-4569-ABE6-CBC02F1B93E5}">
      <dgm:prSet/>
      <dgm:spPr/>
      <dgm:t>
        <a:bodyPr/>
        <a:lstStyle/>
        <a:p>
          <a:endParaRPr lang="en-US"/>
        </a:p>
      </dgm:t>
    </dgm:pt>
    <dgm:pt modelId="{C913BC28-9026-4613-9915-3074FF5488C9}" type="pres">
      <dgm:prSet presAssocID="{D294413C-075B-4C94-8277-F618765D69EF}" presName="Name0" presStyleCnt="0">
        <dgm:presLayoutVars>
          <dgm:dir/>
          <dgm:resizeHandles val="exact"/>
        </dgm:presLayoutVars>
      </dgm:prSet>
      <dgm:spPr/>
    </dgm:pt>
    <dgm:pt modelId="{FE447712-3BF0-494B-A135-FF3209861CE0}" type="pres">
      <dgm:prSet presAssocID="{8B0D2331-FC31-480A-AA93-DCD879CDE459}" presName="composite" presStyleCnt="0"/>
      <dgm:spPr/>
    </dgm:pt>
    <dgm:pt modelId="{17A3BD14-963E-4C00-B172-43FD673C9166}" type="pres">
      <dgm:prSet presAssocID="{8B0D2331-FC31-480A-AA93-DCD879CDE459}" presName="rect1" presStyleLbl="trAlignAcc1" presStyleIdx="0" presStyleCnt="4">
        <dgm:presLayoutVars>
          <dgm:bulletEnabled val="1"/>
        </dgm:presLayoutVars>
      </dgm:prSet>
      <dgm:spPr/>
    </dgm:pt>
    <dgm:pt modelId="{BB84686A-B4C8-406D-BAE1-8B46CB60FD9C}" type="pres">
      <dgm:prSet presAssocID="{8B0D2331-FC31-480A-AA93-DCD879CDE459}" presName="rect2" presStyleLbl="f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  <dgm:extLst>
        <a:ext uri="{E40237B7-FDA0-4F09-8148-C483321AD2D9}">
          <dgm14:cNvPr xmlns:dgm14="http://schemas.microsoft.com/office/drawing/2010/diagram" id="0" name="" descr="Person typing on keyboard"/>
        </a:ext>
      </dgm:extLst>
    </dgm:pt>
    <dgm:pt modelId="{33172E9D-E5BA-4B67-B156-BEEC37DBE3F4}" type="pres">
      <dgm:prSet presAssocID="{001DF69A-9431-4E79-873A-30B730FA8C46}" presName="sibTrans" presStyleCnt="0"/>
      <dgm:spPr/>
    </dgm:pt>
    <dgm:pt modelId="{0CA6E5A3-63D7-4B57-8D59-B184511C3975}" type="pres">
      <dgm:prSet presAssocID="{9B949BD9-E21A-4C61-9B08-B90646423E71}" presName="composite" presStyleCnt="0"/>
      <dgm:spPr/>
    </dgm:pt>
    <dgm:pt modelId="{1A952917-E96A-44A1-8077-1AF9B81DFB1B}" type="pres">
      <dgm:prSet presAssocID="{9B949BD9-E21A-4C61-9B08-B90646423E71}" presName="rect1" presStyleLbl="trAlignAcc1" presStyleIdx="1" presStyleCnt="4">
        <dgm:presLayoutVars>
          <dgm:bulletEnabled val="1"/>
        </dgm:presLayoutVars>
      </dgm:prSet>
      <dgm:spPr/>
    </dgm:pt>
    <dgm:pt modelId="{08AA86C5-779C-432D-A152-785DA95CA41C}" type="pres">
      <dgm:prSet presAssocID="{9B949BD9-E21A-4C61-9B08-B90646423E71}" presName="rect2" presStyleLbl="f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  <dgm:extLst>
        <a:ext uri="{E40237B7-FDA0-4F09-8148-C483321AD2D9}">
          <dgm14:cNvPr xmlns:dgm14="http://schemas.microsoft.com/office/drawing/2010/diagram" id="0" name="" descr="People working on a computer"/>
        </a:ext>
      </dgm:extLst>
    </dgm:pt>
    <dgm:pt modelId="{41150CB5-85A6-4873-B17B-AB37F19AC06F}" type="pres">
      <dgm:prSet presAssocID="{09E30019-EB6D-4101-87BB-E23B3732D006}" presName="sibTrans" presStyleCnt="0"/>
      <dgm:spPr/>
    </dgm:pt>
    <dgm:pt modelId="{5C61DA0E-BFDF-4A10-B543-46B6A50876C6}" type="pres">
      <dgm:prSet presAssocID="{C3AC34F9-6982-4BD1-9F50-0179F48794A8}" presName="composite" presStyleCnt="0"/>
      <dgm:spPr/>
    </dgm:pt>
    <dgm:pt modelId="{CD8F52E1-BEE1-4DA7-8F33-1A90145B3850}" type="pres">
      <dgm:prSet presAssocID="{C3AC34F9-6982-4BD1-9F50-0179F48794A8}" presName="rect1" presStyleLbl="trAlignAcc1" presStyleIdx="2" presStyleCnt="4">
        <dgm:presLayoutVars>
          <dgm:bulletEnabled val="1"/>
        </dgm:presLayoutVars>
      </dgm:prSet>
      <dgm:spPr/>
    </dgm:pt>
    <dgm:pt modelId="{C3DB1EF1-70BB-4823-BBC0-0A66FE3686A5}" type="pres">
      <dgm:prSet presAssocID="{C3AC34F9-6982-4BD1-9F50-0179F48794A8}" presName="rect2" presStyleLbl="f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</dgm:spPr>
      <dgm:extLst>
        <a:ext uri="{E40237B7-FDA0-4F09-8148-C483321AD2D9}">
          <dgm14:cNvPr xmlns:dgm14="http://schemas.microsoft.com/office/drawing/2010/diagram" id="0" name="" descr="Team working together in the office"/>
        </a:ext>
      </dgm:extLst>
    </dgm:pt>
    <dgm:pt modelId="{DB3B9826-F39C-434B-8F3A-75FE9E4C6B75}" type="pres">
      <dgm:prSet presAssocID="{4AE6023B-E849-4E9E-A01F-916F681F2C76}" presName="sibTrans" presStyleCnt="0"/>
      <dgm:spPr/>
    </dgm:pt>
    <dgm:pt modelId="{8E625AC0-4A88-403A-9ACA-82EBE63D5301}" type="pres">
      <dgm:prSet presAssocID="{AD3A3E36-06EA-4877-898A-F0F624E172CF}" presName="composite" presStyleCnt="0"/>
      <dgm:spPr/>
    </dgm:pt>
    <dgm:pt modelId="{E2D5878C-9635-4CC1-8583-AA325950CCBB}" type="pres">
      <dgm:prSet presAssocID="{AD3A3E36-06EA-4877-898A-F0F624E172CF}" presName="rect1" presStyleLbl="trAlignAcc1" presStyleIdx="3" presStyleCnt="4">
        <dgm:presLayoutVars>
          <dgm:bulletEnabled val="1"/>
        </dgm:presLayoutVars>
      </dgm:prSet>
      <dgm:spPr/>
    </dgm:pt>
    <dgm:pt modelId="{046FC637-7A0A-47E9-B60F-B2F3CF5A9B34}" type="pres">
      <dgm:prSet presAssocID="{AD3A3E36-06EA-4877-898A-F0F624E172CF}" presName="rect2" presStyleLbl="f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  <dgm:extLst>
        <a:ext uri="{E40237B7-FDA0-4F09-8148-C483321AD2D9}">
          <dgm14:cNvPr xmlns:dgm14="http://schemas.microsoft.com/office/drawing/2010/diagram" id="0" name="" descr="Close-up of two people's hands pointing at laptop screen with stack of 4 books in background, one person holding a pen"/>
        </a:ext>
      </dgm:extLst>
    </dgm:pt>
  </dgm:ptLst>
  <dgm:cxnLst>
    <dgm:cxn modelId="{9CE12F2B-29E8-44EF-87CB-82A431FF66F4}" srcId="{D294413C-075B-4C94-8277-F618765D69EF}" destId="{8B0D2331-FC31-480A-AA93-DCD879CDE459}" srcOrd="0" destOrd="0" parTransId="{C0B74069-4609-4294-9CFD-9EFEFB6EA935}" sibTransId="{001DF69A-9431-4E79-873A-30B730FA8C46}"/>
    <dgm:cxn modelId="{71493A46-80C3-439D-BA48-F87CCA038766}" type="presOf" srcId="{8B0D2331-FC31-480A-AA93-DCD879CDE459}" destId="{17A3BD14-963E-4C00-B172-43FD673C9166}" srcOrd="0" destOrd="0" presId="urn:microsoft.com/office/officeart/2008/layout/PictureStrips"/>
    <dgm:cxn modelId="{171BD24A-522E-44F3-A5C1-08E6ADA8665B}" type="presOf" srcId="{9B949BD9-E21A-4C61-9B08-B90646423E71}" destId="{1A952917-E96A-44A1-8077-1AF9B81DFB1B}" srcOrd="0" destOrd="0" presId="urn:microsoft.com/office/officeart/2008/layout/PictureStrips"/>
    <dgm:cxn modelId="{51F3F08F-7144-44C5-8DB4-C1F106F28DF8}" type="presOf" srcId="{C3AC34F9-6982-4BD1-9F50-0179F48794A8}" destId="{CD8F52E1-BEE1-4DA7-8F33-1A90145B3850}" srcOrd="0" destOrd="0" presId="urn:microsoft.com/office/officeart/2008/layout/PictureStrips"/>
    <dgm:cxn modelId="{EBE3DD9D-D6D5-494D-9A55-CCA4CCB1A8FA}" type="presOf" srcId="{AD3A3E36-06EA-4877-898A-F0F624E172CF}" destId="{E2D5878C-9635-4CC1-8583-AA325950CCBB}" srcOrd="0" destOrd="0" presId="urn:microsoft.com/office/officeart/2008/layout/PictureStrips"/>
    <dgm:cxn modelId="{B59464A5-9013-4665-852B-FBD8A983D893}" srcId="{D294413C-075B-4C94-8277-F618765D69EF}" destId="{C3AC34F9-6982-4BD1-9F50-0179F48794A8}" srcOrd="2" destOrd="0" parTransId="{2AF9847C-DA82-4C22-9D0D-4E0156B14DE6}" sibTransId="{4AE6023B-E849-4E9E-A01F-916F681F2C76}"/>
    <dgm:cxn modelId="{DC0794BA-B5B2-4002-B68A-33478B0A8215}" srcId="{D294413C-075B-4C94-8277-F618765D69EF}" destId="{9B949BD9-E21A-4C61-9B08-B90646423E71}" srcOrd="1" destOrd="0" parTransId="{0AFD0CA7-0EEF-4198-9931-CE2BCF9A6F7E}" sibTransId="{09E30019-EB6D-4101-87BB-E23B3732D006}"/>
    <dgm:cxn modelId="{5404F9CA-3865-4569-ABE6-CBC02F1B93E5}" srcId="{D294413C-075B-4C94-8277-F618765D69EF}" destId="{AD3A3E36-06EA-4877-898A-F0F624E172CF}" srcOrd="3" destOrd="0" parTransId="{28D58DC1-D805-45D2-AAC9-DB2E774216A9}" sibTransId="{7852095F-401E-4662-9967-359C4C081E91}"/>
    <dgm:cxn modelId="{6E6E69DA-5E16-4D7A-A589-87B450110082}" type="presOf" srcId="{D294413C-075B-4C94-8277-F618765D69EF}" destId="{C913BC28-9026-4613-9915-3074FF5488C9}" srcOrd="0" destOrd="0" presId="urn:microsoft.com/office/officeart/2008/layout/PictureStrips"/>
    <dgm:cxn modelId="{D5E39848-6BDF-492F-9131-A5C330E6D361}" type="presParOf" srcId="{C913BC28-9026-4613-9915-3074FF5488C9}" destId="{FE447712-3BF0-494B-A135-FF3209861CE0}" srcOrd="0" destOrd="0" presId="urn:microsoft.com/office/officeart/2008/layout/PictureStrips"/>
    <dgm:cxn modelId="{EE265BF5-3834-4F0F-A4B4-B513BB99C178}" type="presParOf" srcId="{FE447712-3BF0-494B-A135-FF3209861CE0}" destId="{17A3BD14-963E-4C00-B172-43FD673C9166}" srcOrd="0" destOrd="0" presId="urn:microsoft.com/office/officeart/2008/layout/PictureStrips"/>
    <dgm:cxn modelId="{349C3DC6-F43C-4606-B867-BC00018FB97A}" type="presParOf" srcId="{FE447712-3BF0-494B-A135-FF3209861CE0}" destId="{BB84686A-B4C8-406D-BAE1-8B46CB60FD9C}" srcOrd="1" destOrd="0" presId="urn:microsoft.com/office/officeart/2008/layout/PictureStrips"/>
    <dgm:cxn modelId="{B7A18508-3FB5-46E7-875F-6CE0A91FA8B7}" type="presParOf" srcId="{C913BC28-9026-4613-9915-3074FF5488C9}" destId="{33172E9D-E5BA-4B67-B156-BEEC37DBE3F4}" srcOrd="1" destOrd="0" presId="urn:microsoft.com/office/officeart/2008/layout/PictureStrips"/>
    <dgm:cxn modelId="{2EA87D5D-344B-4617-96AB-77B62B53F05F}" type="presParOf" srcId="{C913BC28-9026-4613-9915-3074FF5488C9}" destId="{0CA6E5A3-63D7-4B57-8D59-B184511C3975}" srcOrd="2" destOrd="0" presId="urn:microsoft.com/office/officeart/2008/layout/PictureStrips"/>
    <dgm:cxn modelId="{C694DA60-3379-4FC8-8D6B-60EBDA89B973}" type="presParOf" srcId="{0CA6E5A3-63D7-4B57-8D59-B184511C3975}" destId="{1A952917-E96A-44A1-8077-1AF9B81DFB1B}" srcOrd="0" destOrd="0" presId="urn:microsoft.com/office/officeart/2008/layout/PictureStrips"/>
    <dgm:cxn modelId="{5023C931-7605-414B-A692-D1D69BCAC567}" type="presParOf" srcId="{0CA6E5A3-63D7-4B57-8D59-B184511C3975}" destId="{08AA86C5-779C-432D-A152-785DA95CA41C}" srcOrd="1" destOrd="0" presId="urn:microsoft.com/office/officeart/2008/layout/PictureStrips"/>
    <dgm:cxn modelId="{DAF36722-691E-4F29-A421-B7439227C154}" type="presParOf" srcId="{C913BC28-9026-4613-9915-3074FF5488C9}" destId="{41150CB5-85A6-4873-B17B-AB37F19AC06F}" srcOrd="3" destOrd="0" presId="urn:microsoft.com/office/officeart/2008/layout/PictureStrips"/>
    <dgm:cxn modelId="{30FB4645-E50B-4776-869B-531BA853CBF6}" type="presParOf" srcId="{C913BC28-9026-4613-9915-3074FF5488C9}" destId="{5C61DA0E-BFDF-4A10-B543-46B6A50876C6}" srcOrd="4" destOrd="0" presId="urn:microsoft.com/office/officeart/2008/layout/PictureStrips"/>
    <dgm:cxn modelId="{528396F8-FB65-42CD-95D7-27EA46318BAF}" type="presParOf" srcId="{5C61DA0E-BFDF-4A10-B543-46B6A50876C6}" destId="{CD8F52E1-BEE1-4DA7-8F33-1A90145B3850}" srcOrd="0" destOrd="0" presId="urn:microsoft.com/office/officeart/2008/layout/PictureStrips"/>
    <dgm:cxn modelId="{62940750-BA5A-49AE-AA9A-7B36BD4D2095}" type="presParOf" srcId="{5C61DA0E-BFDF-4A10-B543-46B6A50876C6}" destId="{C3DB1EF1-70BB-4823-BBC0-0A66FE3686A5}" srcOrd="1" destOrd="0" presId="urn:microsoft.com/office/officeart/2008/layout/PictureStrips"/>
    <dgm:cxn modelId="{3A218A5F-E691-449C-AFE5-71365C9429BC}" type="presParOf" srcId="{C913BC28-9026-4613-9915-3074FF5488C9}" destId="{DB3B9826-F39C-434B-8F3A-75FE9E4C6B75}" srcOrd="5" destOrd="0" presId="urn:microsoft.com/office/officeart/2008/layout/PictureStrips"/>
    <dgm:cxn modelId="{C9282CD5-D190-44B5-99FB-2E44539300C9}" type="presParOf" srcId="{C913BC28-9026-4613-9915-3074FF5488C9}" destId="{8E625AC0-4A88-403A-9ACA-82EBE63D5301}" srcOrd="6" destOrd="0" presId="urn:microsoft.com/office/officeart/2008/layout/PictureStrips"/>
    <dgm:cxn modelId="{7BF9070B-F408-4184-90EE-F773285CCC55}" type="presParOf" srcId="{8E625AC0-4A88-403A-9ACA-82EBE63D5301}" destId="{E2D5878C-9635-4CC1-8583-AA325950CCBB}" srcOrd="0" destOrd="0" presId="urn:microsoft.com/office/officeart/2008/layout/PictureStrips"/>
    <dgm:cxn modelId="{EDB9A3B1-EFBC-4A95-AD4A-81C0C851BFDB}" type="presParOf" srcId="{8E625AC0-4A88-403A-9ACA-82EBE63D5301}" destId="{046FC637-7A0A-47E9-B60F-B2F3CF5A9B34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70CBF5-C88D-4CAB-B734-D7C3C2029A63}">
      <dsp:nvSpPr>
        <dsp:cNvPr id="0" name=""/>
        <dsp:cNvSpPr/>
      </dsp:nvSpPr>
      <dsp:spPr>
        <a:xfrm>
          <a:off x="0" y="31045"/>
          <a:ext cx="7772400" cy="78975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baseline="0" dirty="0"/>
            <a:t>Understand key threats to healthcare in with cybersecurity</a:t>
          </a:r>
          <a:endParaRPr lang="en-US" sz="2000" kern="1200" dirty="0"/>
        </a:p>
      </dsp:txBody>
      <dsp:txXfrm>
        <a:off x="38552" y="69597"/>
        <a:ext cx="7695296" cy="712646"/>
      </dsp:txXfrm>
    </dsp:sp>
    <dsp:sp modelId="{1DA8C205-0B8A-444F-83BA-8321190F8B52}">
      <dsp:nvSpPr>
        <dsp:cNvPr id="0" name=""/>
        <dsp:cNvSpPr/>
      </dsp:nvSpPr>
      <dsp:spPr>
        <a:xfrm>
          <a:off x="0" y="898555"/>
          <a:ext cx="7772400" cy="78975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baseline="0" dirty="0"/>
            <a:t>Define the impact on cybersecurity in the healthcare industry</a:t>
          </a:r>
          <a:endParaRPr lang="en-US" sz="2000" kern="1200" dirty="0"/>
        </a:p>
      </dsp:txBody>
      <dsp:txXfrm>
        <a:off x="38552" y="937107"/>
        <a:ext cx="7695296" cy="712646"/>
      </dsp:txXfrm>
    </dsp:sp>
    <dsp:sp modelId="{A7E45AC2-C3DE-4143-A783-E5C359B8CF4A}">
      <dsp:nvSpPr>
        <dsp:cNvPr id="0" name=""/>
        <dsp:cNvSpPr/>
      </dsp:nvSpPr>
      <dsp:spPr>
        <a:xfrm>
          <a:off x="0" y="1766066"/>
          <a:ext cx="7772400" cy="78975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baseline="0" dirty="0"/>
            <a:t>Comprehend on strong password management can help divert security threats</a:t>
          </a:r>
          <a:endParaRPr lang="en-US" sz="2000" kern="1200" dirty="0"/>
        </a:p>
      </dsp:txBody>
      <dsp:txXfrm>
        <a:off x="38552" y="1804618"/>
        <a:ext cx="7695296" cy="712646"/>
      </dsp:txXfrm>
    </dsp:sp>
    <dsp:sp modelId="{D9A8AA26-20B5-46F5-854E-D0664C4300A8}">
      <dsp:nvSpPr>
        <dsp:cNvPr id="0" name=""/>
        <dsp:cNvSpPr/>
      </dsp:nvSpPr>
      <dsp:spPr>
        <a:xfrm>
          <a:off x="0" y="2633576"/>
          <a:ext cx="7772400" cy="78975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baseline="0" dirty="0"/>
            <a:t>Identify phishing attempts and understand exploited phishing attempts</a:t>
          </a:r>
          <a:endParaRPr lang="en-US" sz="2000" kern="1200" dirty="0"/>
        </a:p>
      </dsp:txBody>
      <dsp:txXfrm>
        <a:off x="38552" y="2672128"/>
        <a:ext cx="7695296" cy="712646"/>
      </dsp:txXfrm>
    </dsp:sp>
    <dsp:sp modelId="{9721E1E8-9B7D-4049-85CB-99442856E35A}">
      <dsp:nvSpPr>
        <dsp:cNvPr id="0" name=""/>
        <dsp:cNvSpPr/>
      </dsp:nvSpPr>
      <dsp:spPr>
        <a:xfrm>
          <a:off x="0" y="3501086"/>
          <a:ext cx="7772400" cy="78975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baseline="0" dirty="0"/>
            <a:t>Define best practices when accessing Fulcrum electronic systems</a:t>
          </a:r>
          <a:br>
            <a:rPr lang="en-US" sz="2000" b="0" kern="1200" baseline="0" dirty="0"/>
          </a:br>
          <a:endParaRPr lang="en-US" sz="2000" kern="1200" dirty="0"/>
        </a:p>
      </dsp:txBody>
      <dsp:txXfrm>
        <a:off x="38552" y="3539638"/>
        <a:ext cx="7695296" cy="7126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79A164-A8EA-4857-BAC5-80DD47A89559}">
      <dsp:nvSpPr>
        <dsp:cNvPr id="0" name=""/>
        <dsp:cNvSpPr/>
      </dsp:nvSpPr>
      <dsp:spPr>
        <a:xfrm>
          <a:off x="0" y="646978"/>
          <a:ext cx="2427431" cy="1456458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Hacking</a:t>
          </a:r>
        </a:p>
      </dsp:txBody>
      <dsp:txXfrm>
        <a:off x="0" y="646978"/>
        <a:ext cx="2427431" cy="1456458"/>
      </dsp:txXfrm>
    </dsp:sp>
    <dsp:sp modelId="{AB221230-BEFB-423A-86C4-68E95DA9F6EF}">
      <dsp:nvSpPr>
        <dsp:cNvPr id="0" name=""/>
        <dsp:cNvSpPr/>
      </dsp:nvSpPr>
      <dsp:spPr>
        <a:xfrm>
          <a:off x="2670174" y="646978"/>
          <a:ext cx="2427431" cy="1456458"/>
        </a:xfrm>
        <a:prstGeom prst="rect">
          <a:avLst/>
        </a:prstGeom>
        <a:solidFill>
          <a:schemeClr val="accent3">
            <a:shade val="80000"/>
            <a:hueOff val="40853"/>
            <a:satOff val="116"/>
            <a:lumOff val="573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Ransomware</a:t>
          </a:r>
        </a:p>
      </dsp:txBody>
      <dsp:txXfrm>
        <a:off x="2670174" y="646978"/>
        <a:ext cx="2427431" cy="1456458"/>
      </dsp:txXfrm>
    </dsp:sp>
    <dsp:sp modelId="{DCFF69AA-4977-41D5-B4E4-715DCE5A650C}">
      <dsp:nvSpPr>
        <dsp:cNvPr id="0" name=""/>
        <dsp:cNvSpPr/>
      </dsp:nvSpPr>
      <dsp:spPr>
        <a:xfrm>
          <a:off x="5340349" y="646978"/>
          <a:ext cx="2427431" cy="1456458"/>
        </a:xfrm>
        <a:prstGeom prst="rect">
          <a:avLst/>
        </a:prstGeom>
        <a:solidFill>
          <a:schemeClr val="accent3">
            <a:shade val="80000"/>
            <a:hueOff val="81707"/>
            <a:satOff val="231"/>
            <a:lumOff val="1146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Viruses</a:t>
          </a:r>
        </a:p>
      </dsp:txBody>
      <dsp:txXfrm>
        <a:off x="5340349" y="646978"/>
        <a:ext cx="2427431" cy="1456458"/>
      </dsp:txXfrm>
    </dsp:sp>
    <dsp:sp modelId="{BF9C436D-85F8-4AEB-ABBE-CCD56DD04518}">
      <dsp:nvSpPr>
        <dsp:cNvPr id="0" name=""/>
        <dsp:cNvSpPr/>
      </dsp:nvSpPr>
      <dsp:spPr>
        <a:xfrm>
          <a:off x="1335087" y="2346180"/>
          <a:ext cx="2427431" cy="1456458"/>
        </a:xfrm>
        <a:prstGeom prst="rect">
          <a:avLst/>
        </a:prstGeom>
        <a:solidFill>
          <a:schemeClr val="accent3">
            <a:shade val="80000"/>
            <a:hueOff val="122560"/>
            <a:satOff val="347"/>
            <a:lumOff val="1719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Malware Attacks</a:t>
          </a:r>
        </a:p>
      </dsp:txBody>
      <dsp:txXfrm>
        <a:off x="1335087" y="2346180"/>
        <a:ext cx="2427431" cy="1456458"/>
      </dsp:txXfrm>
    </dsp:sp>
    <dsp:sp modelId="{357A878E-C86A-4B5E-A4E8-B0DDD31CC610}">
      <dsp:nvSpPr>
        <dsp:cNvPr id="0" name=""/>
        <dsp:cNvSpPr/>
      </dsp:nvSpPr>
      <dsp:spPr>
        <a:xfrm>
          <a:off x="4005262" y="2346180"/>
          <a:ext cx="2427431" cy="1456458"/>
        </a:xfrm>
        <a:prstGeom prst="rect">
          <a:avLst/>
        </a:prstGeom>
        <a:solidFill>
          <a:schemeClr val="accent3">
            <a:shade val="80000"/>
            <a:hueOff val="163413"/>
            <a:satOff val="462"/>
            <a:lumOff val="2292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Phishing Attacks</a:t>
          </a:r>
        </a:p>
      </dsp:txBody>
      <dsp:txXfrm>
        <a:off x="4005262" y="2346180"/>
        <a:ext cx="2427431" cy="14564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DFF23B-929C-467C-A855-3E5291EE141C}">
      <dsp:nvSpPr>
        <dsp:cNvPr id="0" name=""/>
        <dsp:cNvSpPr/>
      </dsp:nvSpPr>
      <dsp:spPr>
        <a:xfrm>
          <a:off x="0" y="328179"/>
          <a:ext cx="2692977" cy="161578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Phishing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Phishing schemes have no specific target and phishing emails often contain spelling errors or other mistakes</a:t>
          </a:r>
        </a:p>
      </dsp:txBody>
      <dsp:txXfrm>
        <a:off x="0" y="328179"/>
        <a:ext cx="2692977" cy="1615786"/>
      </dsp:txXfrm>
    </dsp:sp>
    <dsp:sp modelId="{0D019B6E-B0DD-41E5-89E4-A2ECA6A4D3D8}">
      <dsp:nvSpPr>
        <dsp:cNvPr id="0" name=""/>
        <dsp:cNvSpPr/>
      </dsp:nvSpPr>
      <dsp:spPr>
        <a:xfrm>
          <a:off x="2962274" y="328179"/>
          <a:ext cx="2692977" cy="161578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Spear Phishing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More personalized with communications appearing to come from a source known to the recipient</a:t>
          </a:r>
        </a:p>
      </dsp:txBody>
      <dsp:txXfrm>
        <a:off x="2962274" y="328179"/>
        <a:ext cx="2692977" cy="1615786"/>
      </dsp:txXfrm>
    </dsp:sp>
    <dsp:sp modelId="{6AC341E3-684B-4D77-B7B4-3477B0728107}">
      <dsp:nvSpPr>
        <dsp:cNvPr id="0" name=""/>
        <dsp:cNvSpPr/>
      </dsp:nvSpPr>
      <dsp:spPr>
        <a:xfrm>
          <a:off x="5924549" y="328179"/>
          <a:ext cx="2692977" cy="161578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Whaling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Spear-phishing attacks aimed at high-profile targets within an organization</a:t>
          </a:r>
        </a:p>
      </dsp:txBody>
      <dsp:txXfrm>
        <a:off x="5924549" y="328179"/>
        <a:ext cx="2692977" cy="16157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7FD2FD-118E-4575-9375-8DC04B58C70A}">
      <dsp:nvSpPr>
        <dsp:cNvPr id="0" name=""/>
        <dsp:cNvSpPr/>
      </dsp:nvSpPr>
      <dsp:spPr>
        <a:xfrm>
          <a:off x="2408013" y="1075448"/>
          <a:ext cx="5221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2188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655287" y="1118404"/>
        <a:ext cx="27639" cy="5527"/>
      </dsp:txXfrm>
    </dsp:sp>
    <dsp:sp modelId="{49A59A72-9637-4EF2-87F7-4FE856F032D6}">
      <dsp:nvSpPr>
        <dsp:cNvPr id="0" name=""/>
        <dsp:cNvSpPr/>
      </dsp:nvSpPr>
      <dsp:spPr>
        <a:xfrm>
          <a:off x="6384" y="400140"/>
          <a:ext cx="2403428" cy="144205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An unsolicited email is received to a target that seems familiar that contains links or attachments</a:t>
          </a:r>
        </a:p>
      </dsp:txBody>
      <dsp:txXfrm>
        <a:off x="6384" y="400140"/>
        <a:ext cx="2403428" cy="1442057"/>
      </dsp:txXfrm>
    </dsp:sp>
    <dsp:sp modelId="{99C196A6-ADF3-48FE-8DEE-11F657AAA768}">
      <dsp:nvSpPr>
        <dsp:cNvPr id="0" name=""/>
        <dsp:cNvSpPr/>
      </dsp:nvSpPr>
      <dsp:spPr>
        <a:xfrm>
          <a:off x="5364230" y="1075448"/>
          <a:ext cx="5221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2188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5611504" y="1118404"/>
        <a:ext cx="27639" cy="5527"/>
      </dsp:txXfrm>
    </dsp:sp>
    <dsp:sp modelId="{07032CD4-C39A-4F03-9B3E-3798A14CE9CD}">
      <dsp:nvSpPr>
        <dsp:cNvPr id="0" name=""/>
        <dsp:cNvSpPr/>
      </dsp:nvSpPr>
      <dsp:spPr>
        <a:xfrm>
          <a:off x="2962601" y="400140"/>
          <a:ext cx="2403428" cy="144205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The target clicks on the link</a:t>
          </a:r>
        </a:p>
      </dsp:txBody>
      <dsp:txXfrm>
        <a:off x="2962601" y="400140"/>
        <a:ext cx="2403428" cy="1442057"/>
      </dsp:txXfrm>
    </dsp:sp>
    <dsp:sp modelId="{45721AF0-7C25-4AA1-807D-092688333421}">
      <dsp:nvSpPr>
        <dsp:cNvPr id="0" name=""/>
        <dsp:cNvSpPr/>
      </dsp:nvSpPr>
      <dsp:spPr>
        <a:xfrm>
          <a:off x="1208098" y="1840397"/>
          <a:ext cx="5912434" cy="522188"/>
        </a:xfrm>
        <a:custGeom>
          <a:avLst/>
          <a:gdLst/>
          <a:ahLst/>
          <a:cxnLst/>
          <a:rect l="0" t="0" r="0" b="0"/>
          <a:pathLst>
            <a:path>
              <a:moveTo>
                <a:pt x="5912434" y="0"/>
              </a:moveTo>
              <a:lnTo>
                <a:pt x="5912434" y="278194"/>
              </a:lnTo>
              <a:lnTo>
                <a:pt x="0" y="278194"/>
              </a:lnTo>
              <a:lnTo>
                <a:pt x="0" y="522188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4015860" y="2098727"/>
        <a:ext cx="296910" cy="5527"/>
      </dsp:txXfrm>
    </dsp:sp>
    <dsp:sp modelId="{67E8EAFE-7056-445D-AFE8-F812A5EEAD8D}">
      <dsp:nvSpPr>
        <dsp:cNvPr id="0" name=""/>
        <dsp:cNvSpPr/>
      </dsp:nvSpPr>
      <dsp:spPr>
        <a:xfrm>
          <a:off x="5918818" y="400140"/>
          <a:ext cx="2403428" cy="144205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The link opens to a legitimate looking website that asks the user for their credentials.</a:t>
          </a: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100" kern="1200" dirty="0"/>
            <a:t>Malware may automatically download when the link is clicked </a:t>
          </a:r>
        </a:p>
      </dsp:txBody>
      <dsp:txXfrm>
        <a:off x="5918818" y="400140"/>
        <a:ext cx="2403428" cy="1442057"/>
      </dsp:txXfrm>
    </dsp:sp>
    <dsp:sp modelId="{93ADABC2-5899-4468-A8D4-CC8602F818E7}">
      <dsp:nvSpPr>
        <dsp:cNvPr id="0" name=""/>
        <dsp:cNvSpPr/>
      </dsp:nvSpPr>
      <dsp:spPr>
        <a:xfrm>
          <a:off x="2408013" y="3070294"/>
          <a:ext cx="5221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22188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>
        <a:off x="2655287" y="3113250"/>
        <a:ext cx="27639" cy="5527"/>
      </dsp:txXfrm>
    </dsp:sp>
    <dsp:sp modelId="{F61F58D4-0EC6-41B5-9DC3-FD0D49E15DA2}">
      <dsp:nvSpPr>
        <dsp:cNvPr id="0" name=""/>
        <dsp:cNvSpPr/>
      </dsp:nvSpPr>
      <dsp:spPr>
        <a:xfrm>
          <a:off x="6384" y="2394985"/>
          <a:ext cx="2403428" cy="144205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The target submits sensitive information (Credentials, Credit Card Information) and then gets redirected to a different website.</a:t>
          </a:r>
        </a:p>
      </dsp:txBody>
      <dsp:txXfrm>
        <a:off x="6384" y="2394985"/>
        <a:ext cx="2403428" cy="1442057"/>
      </dsp:txXfrm>
    </dsp:sp>
    <dsp:sp modelId="{002B562E-F281-4DC7-AD87-55358AC519A6}">
      <dsp:nvSpPr>
        <dsp:cNvPr id="0" name=""/>
        <dsp:cNvSpPr/>
      </dsp:nvSpPr>
      <dsp:spPr>
        <a:xfrm>
          <a:off x="2962601" y="2394985"/>
          <a:ext cx="2403428" cy="144205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The attacker makes off with the stolen information and can begin using it for malicious purposes</a:t>
          </a:r>
        </a:p>
      </dsp:txBody>
      <dsp:txXfrm>
        <a:off x="2962601" y="2394985"/>
        <a:ext cx="2403428" cy="14420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E51ABB-A925-4C4C-81B6-00C8359EA089}">
      <dsp:nvSpPr>
        <dsp:cNvPr id="0" name=""/>
        <dsp:cNvSpPr/>
      </dsp:nvSpPr>
      <dsp:spPr>
        <a:xfrm>
          <a:off x="507545" y="1808"/>
          <a:ext cx="2426272" cy="1455763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password is widely known to be used by others (123456, password, qwerty)</a:t>
          </a:r>
        </a:p>
      </dsp:txBody>
      <dsp:txXfrm>
        <a:off x="507545" y="1808"/>
        <a:ext cx="2426272" cy="1455763"/>
      </dsp:txXfrm>
    </dsp:sp>
    <dsp:sp modelId="{A36F281B-8BF5-4135-8502-D3B6EBBBEA12}">
      <dsp:nvSpPr>
        <dsp:cNvPr id="0" name=""/>
        <dsp:cNvSpPr/>
      </dsp:nvSpPr>
      <dsp:spPr>
        <a:xfrm>
          <a:off x="3176445" y="1808"/>
          <a:ext cx="2426272" cy="1455763"/>
        </a:xfrm>
        <a:prstGeom prst="rect">
          <a:avLst/>
        </a:prstGeom>
        <a:solidFill>
          <a:schemeClr val="accent3">
            <a:shade val="50000"/>
            <a:hueOff val="56911"/>
            <a:satOff val="-228"/>
            <a:lumOff val="113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Your password is made up of commonly known information about yourself (DanikaBrinda1981, MapleGrove55311)</a:t>
          </a:r>
        </a:p>
      </dsp:txBody>
      <dsp:txXfrm>
        <a:off x="3176445" y="1808"/>
        <a:ext cx="2426272" cy="1455763"/>
      </dsp:txXfrm>
    </dsp:sp>
    <dsp:sp modelId="{2B0CA409-86A4-4911-8A4E-073E4AE12A8A}">
      <dsp:nvSpPr>
        <dsp:cNvPr id="0" name=""/>
        <dsp:cNvSpPr/>
      </dsp:nvSpPr>
      <dsp:spPr>
        <a:xfrm>
          <a:off x="5845345" y="1808"/>
          <a:ext cx="2426272" cy="1455763"/>
        </a:xfrm>
        <a:prstGeom prst="rect">
          <a:avLst/>
        </a:prstGeom>
        <a:solidFill>
          <a:schemeClr val="accent3">
            <a:shade val="50000"/>
            <a:hueOff val="113822"/>
            <a:satOff val="-455"/>
            <a:lumOff val="226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Your password is a superhero plus a number (batman65, supergirl1981)</a:t>
          </a:r>
        </a:p>
      </dsp:txBody>
      <dsp:txXfrm>
        <a:off x="5845345" y="1808"/>
        <a:ext cx="2426272" cy="1455763"/>
      </dsp:txXfrm>
    </dsp:sp>
    <dsp:sp modelId="{9F933C5A-F815-4CC2-B860-316C171A9EE9}">
      <dsp:nvSpPr>
        <dsp:cNvPr id="0" name=""/>
        <dsp:cNvSpPr/>
      </dsp:nvSpPr>
      <dsp:spPr>
        <a:xfrm>
          <a:off x="507545" y="1700199"/>
          <a:ext cx="2426272" cy="1455763"/>
        </a:xfrm>
        <a:prstGeom prst="rect">
          <a:avLst/>
        </a:prstGeom>
        <a:solidFill>
          <a:schemeClr val="accent3">
            <a:shade val="50000"/>
            <a:hueOff val="170732"/>
            <a:satOff val="-683"/>
            <a:lumOff val="339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Your password is backwards (drowssap, 654321)</a:t>
          </a:r>
        </a:p>
      </dsp:txBody>
      <dsp:txXfrm>
        <a:off x="507545" y="1700199"/>
        <a:ext cx="2426272" cy="1455763"/>
      </dsp:txXfrm>
    </dsp:sp>
    <dsp:sp modelId="{988C157C-D768-4EEF-A8C2-CA18D831E4F9}">
      <dsp:nvSpPr>
        <dsp:cNvPr id="0" name=""/>
        <dsp:cNvSpPr/>
      </dsp:nvSpPr>
      <dsp:spPr>
        <a:xfrm>
          <a:off x="3176445" y="1700199"/>
          <a:ext cx="2426272" cy="1455763"/>
        </a:xfrm>
        <a:prstGeom prst="rect">
          <a:avLst/>
        </a:prstGeom>
        <a:solidFill>
          <a:schemeClr val="accent3">
            <a:shade val="50000"/>
            <a:hueOff val="170732"/>
            <a:satOff val="-683"/>
            <a:lumOff val="339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Your password is a keyboard pattern (qwerty, 1q2w3e4r, !@#$%^123456)</a:t>
          </a:r>
        </a:p>
      </dsp:txBody>
      <dsp:txXfrm>
        <a:off x="3176445" y="1700199"/>
        <a:ext cx="2426272" cy="1455763"/>
      </dsp:txXfrm>
    </dsp:sp>
    <dsp:sp modelId="{E167ED5A-C37E-406D-AF8D-E6A58BD4A6D8}">
      <dsp:nvSpPr>
        <dsp:cNvPr id="0" name=""/>
        <dsp:cNvSpPr/>
      </dsp:nvSpPr>
      <dsp:spPr>
        <a:xfrm>
          <a:off x="5845345" y="1700199"/>
          <a:ext cx="2426272" cy="1455763"/>
        </a:xfrm>
        <a:prstGeom prst="rect">
          <a:avLst/>
        </a:prstGeom>
        <a:solidFill>
          <a:schemeClr val="accent3">
            <a:shade val="50000"/>
            <a:hueOff val="113822"/>
            <a:satOff val="-455"/>
            <a:lumOff val="226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Your password is too short</a:t>
          </a:r>
        </a:p>
      </dsp:txBody>
      <dsp:txXfrm>
        <a:off x="5845345" y="1700199"/>
        <a:ext cx="2426272" cy="1455763"/>
      </dsp:txXfrm>
    </dsp:sp>
    <dsp:sp modelId="{D5FC72AD-D3A5-48BD-AFBA-6A240FDF018F}">
      <dsp:nvSpPr>
        <dsp:cNvPr id="0" name=""/>
        <dsp:cNvSpPr/>
      </dsp:nvSpPr>
      <dsp:spPr>
        <a:xfrm>
          <a:off x="3176445" y="3398590"/>
          <a:ext cx="2426272" cy="1455763"/>
        </a:xfrm>
        <a:prstGeom prst="rect">
          <a:avLst/>
        </a:prstGeom>
        <a:solidFill>
          <a:schemeClr val="accent3">
            <a:shade val="50000"/>
            <a:hueOff val="56911"/>
            <a:satOff val="-228"/>
            <a:lumOff val="113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Your account has been HACKED!</a:t>
          </a:r>
        </a:p>
      </dsp:txBody>
      <dsp:txXfrm>
        <a:off x="3176445" y="3398590"/>
        <a:ext cx="2426272" cy="145576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A3BD14-963E-4C00-B172-43FD673C9166}">
      <dsp:nvSpPr>
        <dsp:cNvPr id="0" name=""/>
        <dsp:cNvSpPr/>
      </dsp:nvSpPr>
      <dsp:spPr>
        <a:xfrm>
          <a:off x="165266" y="1087641"/>
          <a:ext cx="3896493" cy="121765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758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User access should be based on role and job responsibility</a:t>
          </a:r>
        </a:p>
      </dsp:txBody>
      <dsp:txXfrm>
        <a:off x="165266" y="1087641"/>
        <a:ext cx="3896493" cy="1217654"/>
      </dsp:txXfrm>
    </dsp:sp>
    <dsp:sp modelId="{BB84686A-B4C8-406D-BAE1-8B46CB60FD9C}">
      <dsp:nvSpPr>
        <dsp:cNvPr id="0" name=""/>
        <dsp:cNvSpPr/>
      </dsp:nvSpPr>
      <dsp:spPr>
        <a:xfrm>
          <a:off x="2912" y="911758"/>
          <a:ext cx="852357" cy="12785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952917-E96A-44A1-8077-1AF9B81DFB1B}">
      <dsp:nvSpPr>
        <dsp:cNvPr id="0" name=""/>
        <dsp:cNvSpPr/>
      </dsp:nvSpPr>
      <dsp:spPr>
        <a:xfrm>
          <a:off x="4454885" y="1087641"/>
          <a:ext cx="3896493" cy="121765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758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Users should not receive more access than needed to complete tasks of job</a:t>
          </a:r>
        </a:p>
      </dsp:txBody>
      <dsp:txXfrm>
        <a:off x="4454885" y="1087641"/>
        <a:ext cx="3896493" cy="1217654"/>
      </dsp:txXfrm>
    </dsp:sp>
    <dsp:sp modelId="{08AA86C5-779C-432D-A152-785DA95CA41C}">
      <dsp:nvSpPr>
        <dsp:cNvPr id="0" name=""/>
        <dsp:cNvSpPr/>
      </dsp:nvSpPr>
      <dsp:spPr>
        <a:xfrm>
          <a:off x="4292531" y="911758"/>
          <a:ext cx="852357" cy="1278536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8F52E1-BEE1-4DA7-8F33-1A90145B3850}">
      <dsp:nvSpPr>
        <dsp:cNvPr id="0" name=""/>
        <dsp:cNvSpPr/>
      </dsp:nvSpPr>
      <dsp:spPr>
        <a:xfrm>
          <a:off x="165266" y="2620532"/>
          <a:ext cx="3896493" cy="121765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758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Once a user is terminated from an organization, the user should be ‘deactivated’ or ‘removed’ from the system</a:t>
          </a:r>
        </a:p>
      </dsp:txBody>
      <dsp:txXfrm>
        <a:off x="165266" y="2620532"/>
        <a:ext cx="3896493" cy="1217654"/>
      </dsp:txXfrm>
    </dsp:sp>
    <dsp:sp modelId="{C3DB1EF1-70BB-4823-BBC0-0A66FE3686A5}">
      <dsp:nvSpPr>
        <dsp:cNvPr id="0" name=""/>
        <dsp:cNvSpPr/>
      </dsp:nvSpPr>
      <dsp:spPr>
        <a:xfrm>
          <a:off x="2912" y="2444649"/>
          <a:ext cx="852357" cy="127853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2000" r="-6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D5878C-9635-4CC1-8583-AA325950CCBB}">
      <dsp:nvSpPr>
        <dsp:cNvPr id="0" name=""/>
        <dsp:cNvSpPr/>
      </dsp:nvSpPr>
      <dsp:spPr>
        <a:xfrm>
          <a:off x="4454885" y="2620532"/>
          <a:ext cx="3896493" cy="1217654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4758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Periodic reviews should be conducted to verify that current users are employed by the organization</a:t>
          </a:r>
        </a:p>
      </dsp:txBody>
      <dsp:txXfrm>
        <a:off x="4454885" y="2620532"/>
        <a:ext cx="3896493" cy="1217654"/>
      </dsp:txXfrm>
    </dsp:sp>
    <dsp:sp modelId="{046FC637-7A0A-47E9-B60F-B2F3CF5A9B34}">
      <dsp:nvSpPr>
        <dsp:cNvPr id="0" name=""/>
        <dsp:cNvSpPr/>
      </dsp:nvSpPr>
      <dsp:spPr>
        <a:xfrm>
          <a:off x="4292531" y="2444649"/>
          <a:ext cx="852357" cy="1278536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4ADD05-A9DA-4DFC-9448-41188210DCB6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CE8944-98D3-4F7B-89CC-7E36678FCA8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748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869989-EB00-4EE7-BCB5-25BDC5BB29F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6358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SlideGraphic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9136" cy="689185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900994"/>
            <a:ext cx="7772400" cy="108390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>
                <a:solidFill>
                  <a:srgbClr val="000000"/>
                </a:solidFill>
              </a:rPr>
              <a:t>Title Slide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96447" y="2984897"/>
            <a:ext cx="7761753" cy="12758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000"/>
            </a:lvl1pPr>
          </a:lstStyle>
          <a:p>
            <a:pPr algn="l"/>
            <a:r>
              <a:rPr lang="en-US" sz="2400" dirty="0">
                <a:solidFill>
                  <a:srgbClr val="FF674C"/>
                </a:solidFill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67930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800" b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E303AF-2930-8B4F-85A1-1033787807CC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A789-9F90-1846-A9EB-F5C52353B6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173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Date Placeholder 2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083B-90AA-48CF-BAD5-00AA24D7F288}" type="datetime1">
              <a:rPr lang="en-US" smtClean="0"/>
              <a:t>11/9/2021</a:t>
            </a:fld>
            <a:endParaRPr lang="en-US" dirty="0"/>
          </a:p>
        </p:txBody>
      </p:sp>
      <p:sp>
        <p:nvSpPr>
          <p:cNvPr id="214" name="Slide Number Placeholder 2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949A3E0-BCF5-E444-8809-A5A571104919}"/>
              </a:ext>
            </a:extLst>
          </p:cNvPr>
          <p:cNvCxnSpPr/>
          <p:nvPr userDrawn="1"/>
        </p:nvCxnSpPr>
        <p:spPr>
          <a:xfrm>
            <a:off x="458545" y="5916706"/>
            <a:ext cx="82296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61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1550" y="1981200"/>
            <a:ext cx="3429000" cy="381000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43450" y="1981200"/>
            <a:ext cx="3429000" cy="3810001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CF7C-B333-48E1-A4A6-83A3C8B73AC0}" type="datetime1">
              <a:rPr lang="en-US" smtClean="0"/>
              <a:t>11/9/2021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1" y="6289679"/>
            <a:ext cx="4596023" cy="222436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2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2293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57200" y="1391356"/>
            <a:ext cx="3856038" cy="44925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Body copy here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1BE303AF-2930-8B4F-85A1-1033787807CC}" type="datetimeFigureOut">
              <a:rPr lang="en-US" smtClean="0"/>
              <a:pPr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890857" y="6356350"/>
            <a:ext cx="999507" cy="365125"/>
          </a:xfrm>
        </p:spPr>
        <p:txBody>
          <a:bodyPr/>
          <a:lstStyle>
            <a:lvl1pPr>
              <a:defRPr sz="1000"/>
            </a:lvl1pPr>
          </a:lstStyle>
          <a:p>
            <a:fld id="{7C8CA789-9F90-1846-A9EB-F5C52353B6B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876435" y="1391356"/>
            <a:ext cx="3788477" cy="379370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442913"/>
            <a:ext cx="3856038" cy="7747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rgbClr val="FF674C"/>
                </a:solidFill>
              </a:defRPr>
            </a:lvl1pPr>
            <a:lvl2pPr marL="457200" indent="0">
              <a:buFontTx/>
              <a:buNone/>
              <a:defRPr sz="1600">
                <a:solidFill>
                  <a:srgbClr val="FF674C"/>
                </a:solidFill>
              </a:defRPr>
            </a:lvl2pPr>
            <a:lvl3pPr marL="914400" indent="0">
              <a:buFontTx/>
              <a:buNone/>
              <a:defRPr sz="1600">
                <a:solidFill>
                  <a:srgbClr val="FF674C"/>
                </a:solidFill>
              </a:defRPr>
            </a:lvl3pPr>
            <a:lvl4pPr marL="1371600" indent="0">
              <a:buFontTx/>
              <a:buNone/>
              <a:defRPr sz="1600">
                <a:solidFill>
                  <a:srgbClr val="FF674C"/>
                </a:solidFill>
              </a:defRPr>
            </a:lvl4pPr>
            <a:lvl5pPr marL="1828800" indent="0">
              <a:buFontTx/>
              <a:buNone/>
              <a:defRPr sz="1600">
                <a:solidFill>
                  <a:srgbClr val="FF674C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3704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 sz="2400" dirty="0">
                <a:solidFill>
                  <a:srgbClr val="6E8CB1"/>
                </a:solidFill>
              </a:rPr>
              <a:t>Headline </a:t>
            </a:r>
            <a:r>
              <a:rPr lang="en-US" sz="2400" dirty="0" err="1">
                <a:solidFill>
                  <a:srgbClr val="6E8CB1"/>
                </a:solidFill>
              </a:rPr>
              <a:t>lorem</a:t>
            </a:r>
            <a:r>
              <a:rPr lang="en-US" sz="2400" dirty="0">
                <a:solidFill>
                  <a:srgbClr val="6E8CB1"/>
                </a:solidFill>
              </a:rPr>
              <a:t> </a:t>
            </a:r>
            <a:r>
              <a:rPr lang="en-US" sz="2400" dirty="0" err="1">
                <a:solidFill>
                  <a:srgbClr val="6E8CB1"/>
                </a:solidFill>
              </a:rPr>
              <a:t>ipsum</a:t>
            </a:r>
            <a:r>
              <a:rPr lang="en-US" sz="2400" dirty="0">
                <a:solidFill>
                  <a:srgbClr val="6E8CB1"/>
                </a:solidFill>
              </a:rPr>
              <a:t> dolor sit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2800"/>
            </a:lvl1pPr>
            <a:lvl2pPr algn="l">
              <a:defRPr sz="1800" spc="0">
                <a:solidFill>
                  <a:schemeClr val="accent1"/>
                </a:solidFill>
              </a:defRPr>
            </a:lvl2pPr>
            <a:lvl3pPr algn="l">
              <a:defRPr sz="2000"/>
            </a:lvl3pPr>
            <a:lvl4pPr algn="l">
              <a:defRPr sz="1800"/>
            </a:lvl4pPr>
            <a:lvl5pPr algn="l"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E303AF-2930-8B4F-85A1-1033787807CC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A789-9F90-1846-A9EB-F5C52353B6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178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en-US" sz="2400" dirty="0">
                <a:solidFill>
                  <a:srgbClr val="6E8CB1"/>
                </a:solidFill>
              </a:rPr>
              <a:t>Headline </a:t>
            </a:r>
            <a:r>
              <a:rPr lang="en-US" sz="2400" dirty="0" err="1">
                <a:solidFill>
                  <a:srgbClr val="6E8CB1"/>
                </a:solidFill>
              </a:rPr>
              <a:t>lorem</a:t>
            </a:r>
            <a:r>
              <a:rPr lang="en-US" sz="2400" dirty="0">
                <a:solidFill>
                  <a:srgbClr val="6E8CB1"/>
                </a:solidFill>
              </a:rPr>
              <a:t> </a:t>
            </a:r>
            <a:r>
              <a:rPr lang="en-US" sz="2400" dirty="0" err="1">
                <a:solidFill>
                  <a:srgbClr val="6E8CB1"/>
                </a:solidFill>
              </a:rPr>
              <a:t>ipsum</a:t>
            </a:r>
            <a:r>
              <a:rPr lang="en-US" sz="2400" dirty="0">
                <a:solidFill>
                  <a:srgbClr val="6E8CB1"/>
                </a:solidFill>
              </a:rPr>
              <a:t> dolor sit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rgbClr val="FF674C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E303AF-2930-8B4F-85A1-1033787807CC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A789-9F90-1846-A9EB-F5C52353B6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7180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2194869"/>
            <a:ext cx="7772400" cy="3734140"/>
          </a:xfrm>
          <a:prstGeom prst="rect">
            <a:avLst/>
          </a:prstGeom>
        </p:spPr>
        <p:txBody>
          <a:bodyPr anchor="t"/>
          <a:lstStyle>
            <a:lvl1pPr algn="l">
              <a:defRPr sz="4000" b="0" cap="none" baseline="0"/>
            </a:lvl1pPr>
          </a:lstStyle>
          <a:p>
            <a:r>
              <a:rPr lang="en-US" dirty="0"/>
              <a:t>When you need to make a big point, or a statistic.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22313" y="852488"/>
            <a:ext cx="7772400" cy="90592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4000">
                <a:solidFill>
                  <a:srgbClr val="FF674C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E303AF-2930-8B4F-85A1-1033787807CC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A789-9F90-1846-A9EB-F5C52353B6B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887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r>
              <a:rPr lang="en-US" sz="2400" dirty="0">
                <a:solidFill>
                  <a:srgbClr val="6E8CB1"/>
                </a:solidFill>
              </a:rPr>
              <a:t>Headline </a:t>
            </a:r>
            <a:r>
              <a:rPr lang="en-US" sz="2400" dirty="0" err="1">
                <a:solidFill>
                  <a:srgbClr val="6E8CB1"/>
                </a:solidFill>
              </a:rPr>
              <a:t>lorem</a:t>
            </a:r>
            <a:r>
              <a:rPr lang="en-US" sz="2400" dirty="0">
                <a:solidFill>
                  <a:srgbClr val="6E8CB1"/>
                </a:solidFill>
              </a:rPr>
              <a:t> </a:t>
            </a:r>
            <a:r>
              <a:rPr lang="en-US" sz="2400" dirty="0" err="1">
                <a:solidFill>
                  <a:srgbClr val="6E8CB1"/>
                </a:solidFill>
              </a:rPr>
              <a:t>ipsum</a:t>
            </a:r>
            <a:r>
              <a:rPr lang="en-US" sz="2400" dirty="0">
                <a:solidFill>
                  <a:srgbClr val="6E8CB1"/>
                </a:solidFill>
              </a:rPr>
              <a:t> dolor sit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E303AF-2930-8B4F-85A1-1033787807CC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A789-9F90-1846-A9EB-F5C52353B6B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hart Placeholder 6"/>
          <p:cNvSpPr>
            <a:spLocks noGrp="1"/>
          </p:cNvSpPr>
          <p:nvPr>
            <p:ph type="chart" sz="quarter" idx="13"/>
          </p:nvPr>
        </p:nvSpPr>
        <p:spPr>
          <a:xfrm>
            <a:off x="1143000" y="1908175"/>
            <a:ext cx="7078663" cy="37433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2954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2471704"/>
            <a:ext cx="9144000" cy="274342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49288" y="638176"/>
            <a:ext cx="7845425" cy="60173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E303AF-2930-8B4F-85A1-1033787807CC}" type="datetimeFigureOut">
              <a:rPr lang="en-US" smtClean="0"/>
              <a:pPr/>
              <a:t>11/9/2021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7C8CA789-9F90-1846-A9EB-F5C52353B6B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8" hasCustomPrompt="1"/>
          </p:nvPr>
        </p:nvSpPr>
        <p:spPr>
          <a:xfrm>
            <a:off x="649287" y="1397736"/>
            <a:ext cx="7845425" cy="87153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/>
            </a:lvl1pPr>
            <a:lvl2pPr marL="457200" indent="0" algn="ctr">
              <a:buFontTx/>
              <a:buNone/>
              <a:defRPr/>
            </a:lvl2pPr>
            <a:lvl3pPr marL="914400" indent="0" algn="ctr">
              <a:buFontTx/>
              <a:buNone/>
              <a:defRPr/>
            </a:lvl3pPr>
            <a:lvl4pPr marL="1371600" indent="0" algn="ctr">
              <a:buFontTx/>
              <a:buNone/>
              <a:defRPr/>
            </a:lvl4pPr>
            <a:lvl5pPr marL="1828800" indent="0" algn="ctr">
              <a:buFontTx/>
              <a:buNone/>
              <a:defRPr/>
            </a:lvl5pPr>
          </a:lstStyle>
          <a:p>
            <a:pPr lvl="1"/>
            <a:r>
              <a:rPr lang="en-US" dirty="0"/>
              <a:t>Second level body text relating to image below </a:t>
            </a:r>
          </a:p>
        </p:txBody>
      </p:sp>
    </p:spTree>
    <p:extLst>
      <p:ext uri="{BB962C8B-B14F-4D97-AF65-F5344CB8AC3E}">
        <p14:creationId xmlns:p14="http://schemas.microsoft.com/office/powerpoint/2010/main" val="6944702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1600" b="0">
                <a:solidFill>
                  <a:srgbClr val="FF674C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E303AF-2930-8B4F-85A1-1033787807CC}" type="datetimeFigureOut">
              <a:rPr lang="en-US" smtClean="0"/>
              <a:t>11/9/2021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A789-9F90-1846-A9EB-F5C52353B6B1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3"/>
          </p:nvPr>
        </p:nvSpPr>
        <p:spPr>
          <a:xfrm>
            <a:off x="3780096" y="1157288"/>
            <a:ext cx="4840029" cy="435768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0615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6E8CB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BE303AF-2930-8B4F-85A1-1033787807CC}" type="datetimeFigureOut">
              <a:rPr lang="en-US" smtClean="0"/>
              <a:pPr/>
              <a:t>11/9/2021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8CA789-9F90-1846-A9EB-F5C52353B6B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19689" y="2133600"/>
            <a:ext cx="2216150" cy="1581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6094951" y="2110514"/>
            <a:ext cx="2219325" cy="1581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3487211" y="2110514"/>
            <a:ext cx="2219325" cy="1581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819150" y="3817938"/>
            <a:ext cx="2216150" cy="24193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400"/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3487211" y="3817938"/>
            <a:ext cx="2216150" cy="24193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400"/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6098126" y="3817938"/>
            <a:ext cx="2216150" cy="24193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400"/>
            </a:lvl1pPr>
            <a:lvl2pPr marL="457200" indent="0" algn="l">
              <a:buFontTx/>
              <a:buNone/>
              <a:defRPr sz="1400"/>
            </a:lvl2pPr>
            <a:lvl3pPr marL="914400" indent="0" algn="l">
              <a:buFontTx/>
              <a:buNone/>
              <a:defRPr sz="1400"/>
            </a:lvl3pPr>
            <a:lvl4pPr marL="1371600" indent="0" algn="l">
              <a:buFontTx/>
              <a:buNone/>
              <a:defRPr sz="1400"/>
            </a:lvl4pPr>
            <a:lvl5pPr marL="1828800" indent="0" algn="l">
              <a:buFontTx/>
              <a:buNone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9067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CA789-9F90-1846-A9EB-F5C52353B6B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LogoTab-01.png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0" b="707"/>
          <a:stretch/>
        </p:blipFill>
        <p:spPr>
          <a:xfrm>
            <a:off x="5802727" y="5986941"/>
            <a:ext cx="2651760" cy="88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13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49" r:id="rId2"/>
    <p:sldLayoutId id="2147483650" r:id="rId3"/>
    <p:sldLayoutId id="2147483653" r:id="rId4"/>
    <p:sldLayoutId id="2147483651" r:id="rId5"/>
    <p:sldLayoutId id="2147483654" r:id="rId6"/>
    <p:sldLayoutId id="2147483655" r:id="rId7"/>
    <p:sldLayoutId id="2147483656" r:id="rId8"/>
    <p:sldLayoutId id="2147483658" r:id="rId9"/>
    <p:sldLayoutId id="2147483657" r:id="rId10"/>
    <p:sldLayoutId id="2147483671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itleSlideGraphic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89136" cy="6891852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 userDrawn="1"/>
        </p:nvSpPr>
        <p:spPr>
          <a:xfrm>
            <a:off x="685800" y="2006199"/>
            <a:ext cx="7772400" cy="1083904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rgbClr val="000000"/>
                </a:solidFill>
              </a:rPr>
              <a:t>Title Slide</a:t>
            </a:r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696447" y="2984897"/>
            <a:ext cx="7761753" cy="127587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FF674C"/>
                </a:solidFill>
              </a:rPr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1088360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15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healthdatamanagement.com/news/new-fed-guidance-helps-providers-stakeholders-avoid-phishing-attacks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5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23483-0950-4B35-BEB7-EB0F201628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Information Security in 2021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72BF4B-22AE-4E2C-8B6E-14C1A2D0762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/>
              <a:t>Preventing Data Breaches from Occurring</a:t>
            </a:r>
          </a:p>
        </p:txBody>
      </p:sp>
    </p:spTree>
    <p:extLst>
      <p:ext uri="{BB962C8B-B14F-4D97-AF65-F5344CB8AC3E}">
        <p14:creationId xmlns:p14="http://schemas.microsoft.com/office/powerpoint/2010/main" val="1076629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1EF810F-A0C2-4FC1-94CF-267AB3DC28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3277" y="739682"/>
            <a:ext cx="4371387" cy="18328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F7DA09C-BBD2-4167-8816-EE5920516A79}"/>
              </a:ext>
            </a:extLst>
          </p:cNvPr>
          <p:cNvSpPr txBox="1"/>
          <p:nvPr/>
        </p:nvSpPr>
        <p:spPr>
          <a:xfrm>
            <a:off x="482859" y="5645314"/>
            <a:ext cx="66086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Source: https://www.farsightsecurity.com/assets/media/infographics/aopa-infographic.pdf 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5A12B83-5B56-4970-AF37-6CC0EC2EE79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32037635"/>
              </p:ext>
            </p:extLst>
          </p:nvPr>
        </p:nvGraphicFramePr>
        <p:xfrm>
          <a:off x="369455" y="3075709"/>
          <a:ext cx="8617527" cy="2272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3947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DFF23B-929C-467C-A855-3E5291EE14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019B6E-B0DD-41E5-89E4-A2ECA6A4D3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AC341E3-684B-4D77-B7B4-3477B07281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6DD4055-0A23-F840-AD49-81A46C0F2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805" y="1086994"/>
            <a:ext cx="7220390" cy="42578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03B58E-C2F7-5649-BE9E-22BAEE99E068}"/>
              </a:ext>
            </a:extLst>
          </p:cNvPr>
          <p:cNvSpPr txBox="1"/>
          <p:nvPr/>
        </p:nvSpPr>
        <p:spPr>
          <a:xfrm>
            <a:off x="520262" y="5563257"/>
            <a:ext cx="3017173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Source: https://uit.stanford.edu/service/phishingawareness/infographic</a:t>
            </a:r>
          </a:p>
        </p:txBody>
      </p:sp>
    </p:spTree>
    <p:extLst>
      <p:ext uri="{BB962C8B-B14F-4D97-AF65-F5344CB8AC3E}">
        <p14:creationId xmlns:p14="http://schemas.microsoft.com/office/powerpoint/2010/main" val="150984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CF7DA09C-BBD2-4167-8816-EE5920516A79}"/>
              </a:ext>
            </a:extLst>
          </p:cNvPr>
          <p:cNvSpPr txBox="1"/>
          <p:nvPr/>
        </p:nvSpPr>
        <p:spPr>
          <a:xfrm>
            <a:off x="482859" y="5866986"/>
            <a:ext cx="660866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tx1">
                    <a:lumMod val="50000"/>
                  </a:schemeClr>
                </a:solidFill>
              </a:rPr>
              <a:t>Source: https://www.farsightsecurity.com/assets/media/infographics/aopa-infographic.pdf 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109968C-F645-4128-9A7E-DCE703D5CBA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7759960"/>
              </p:ext>
            </p:extLst>
          </p:nvPr>
        </p:nvGraphicFramePr>
        <p:xfrm>
          <a:off x="482859" y="1396999"/>
          <a:ext cx="8328632" cy="4237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8931A481-C862-4047-8F08-0007E06A1E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9978" y="285668"/>
            <a:ext cx="4781550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60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9A59A72-9637-4EF2-87F7-4FE856F032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67FD2FD-118E-4575-9375-8DC04B58C7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032CD4-C39A-4F03-9B3E-3798A14CE9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9C196A6-ADF3-48FE-8DEE-11F657AAA7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7E8EAFE-7056-445D-AFE8-F812A5EEAD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721AF0-7C25-4AA1-807D-0926883334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61F58D4-0EC6-41B5-9DC3-FD0D49E15D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ADABC2-5899-4468-A8D4-CC8602F818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2B562E-F281-4DC7-AD87-55358AC519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7CDCE-A971-B441-A5F0-D8CF62D11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398130"/>
            <a:ext cx="7200900" cy="856789"/>
          </a:xfrm>
        </p:spPr>
        <p:txBody>
          <a:bodyPr/>
          <a:lstStyle/>
          <a:p>
            <a:r>
              <a:rPr lang="en-US" sz="4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What is Phishing?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A284AE-BBEA-C749-988E-08BBFDD0A4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490" y="2512795"/>
            <a:ext cx="8003020" cy="375869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Fake lure to get you to provide information</a:t>
            </a:r>
          </a:p>
          <a:p>
            <a:r>
              <a:rPr lang="en-US" dirty="0"/>
              <a:t>Online scam where an email is sent that appears to be from an actual company and requests that you provide private or sensitive information</a:t>
            </a:r>
          </a:p>
          <a:p>
            <a:pPr lvl="1"/>
            <a:r>
              <a:rPr lang="en-US" dirty="0"/>
              <a:t>Usually by clicking a link</a:t>
            </a:r>
          </a:p>
          <a:p>
            <a:r>
              <a:rPr lang="en-US" dirty="0"/>
              <a:t>One of the most common ways to hack into a system is by sending an email that will cause an individual to click on a link open an attachment</a:t>
            </a:r>
          </a:p>
          <a:p>
            <a:r>
              <a:rPr lang="en-US" dirty="0"/>
              <a:t>By clicking a link – you may download malware or initiate a program</a:t>
            </a:r>
          </a:p>
          <a:p>
            <a:endParaRPr lang="en-US" dirty="0"/>
          </a:p>
        </p:txBody>
      </p:sp>
      <p:pic>
        <p:nvPicPr>
          <p:cNvPr id="12290" name="Picture 2" descr="Machine learning technique detects phishing sites based on markup  visualization | The Daily Swig">
            <a:extLst>
              <a:ext uri="{FF2B5EF4-FFF2-40B4-BE49-F238E27FC236}">
                <a16:creationId xmlns:a16="http://schemas.microsoft.com/office/drawing/2014/main" id="{FEA5D0B7-4DE7-D742-92A9-595DC3BEB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544" y="1398082"/>
            <a:ext cx="1734911" cy="97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32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25070-8880-764D-A136-C3A65EF99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836" y="447514"/>
            <a:ext cx="8922327" cy="734740"/>
          </a:xfrm>
        </p:spPr>
        <p:txBody>
          <a:bodyPr/>
          <a:lstStyle/>
          <a:p>
            <a:r>
              <a:rPr lang="en-US" sz="4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Phishing Emails – What Should You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C1FAA-2FE5-754B-AF99-5FF760E6FC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Never Click on the Link</a:t>
            </a:r>
          </a:p>
          <a:p>
            <a:r>
              <a:rPr lang="en-US" dirty="0"/>
              <a:t>Do not open any attachments on an email</a:t>
            </a:r>
          </a:p>
          <a:p>
            <a:r>
              <a:rPr lang="en-US" dirty="0"/>
              <a:t>Never provide personal or sensitive information</a:t>
            </a:r>
          </a:p>
          <a:p>
            <a:r>
              <a:rPr lang="en-US" dirty="0"/>
              <a:t>Do not reply to the senders in any way</a:t>
            </a:r>
          </a:p>
          <a:p>
            <a:r>
              <a:rPr lang="en-US" dirty="0"/>
              <a:t>If you are concerned about an email</a:t>
            </a:r>
          </a:p>
          <a:p>
            <a:pPr lvl="1"/>
            <a:r>
              <a:rPr lang="en-US" dirty="0"/>
              <a:t>Do Not Forward it to anyone</a:t>
            </a:r>
          </a:p>
          <a:p>
            <a:pPr lvl="1"/>
            <a:r>
              <a:rPr lang="en-US" dirty="0"/>
              <a:t>Report the phishing scam </a:t>
            </a:r>
          </a:p>
          <a:p>
            <a:pPr lvl="1"/>
            <a:r>
              <a:rPr lang="en-US" dirty="0"/>
              <a:t>Delete and then Delete again</a:t>
            </a:r>
          </a:p>
          <a:p>
            <a:pPr lvl="1"/>
            <a:r>
              <a:rPr lang="en-US" dirty="0"/>
              <a:t>If necessary, alert HIPAA Security Officer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00AEFF-72FC-764B-A6A9-66398909E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7795" y="4287433"/>
            <a:ext cx="3119005" cy="16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33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D7AE50-D9D0-EE42-B811-BB0B69916501}"/>
              </a:ext>
            </a:extLst>
          </p:cNvPr>
          <p:cNvSpPr/>
          <p:nvPr/>
        </p:nvSpPr>
        <p:spPr>
          <a:xfrm>
            <a:off x="3437900" y="1218157"/>
            <a:ext cx="1656544" cy="588623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375" b="1" dirty="0"/>
              <a:t>Phishing</a:t>
            </a:r>
            <a:endParaRPr lang="en-US" sz="3375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4">
            <a:extLst>
              <a:ext uri="{FF2B5EF4-FFF2-40B4-BE49-F238E27FC236}">
                <a16:creationId xmlns:a16="http://schemas.microsoft.com/office/drawing/2014/main" id="{E626B97B-2039-4B01-BD37-7629490CC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834" y="2190652"/>
            <a:ext cx="8542504" cy="247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2A09FD12-7397-42CF-BE75-5333EFE609C3}"/>
              </a:ext>
            </a:extLst>
          </p:cNvPr>
          <p:cNvSpPr/>
          <p:nvPr/>
        </p:nvSpPr>
        <p:spPr>
          <a:xfrm>
            <a:off x="830288" y="2598964"/>
            <a:ext cx="2688771" cy="664028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171D90BF-3F84-467A-874F-CFA77FA168F0}"/>
              </a:ext>
            </a:extLst>
          </p:cNvPr>
          <p:cNvSpPr/>
          <p:nvPr/>
        </p:nvSpPr>
        <p:spPr>
          <a:xfrm rot="5400000">
            <a:off x="4429972" y="363340"/>
            <a:ext cx="458228" cy="8368334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2C6DED-1861-4335-92AE-789EBA076704}"/>
              </a:ext>
            </a:extLst>
          </p:cNvPr>
          <p:cNvSpPr txBox="1"/>
          <p:nvPr/>
        </p:nvSpPr>
        <p:spPr>
          <a:xfrm>
            <a:off x="3439886" y="2598964"/>
            <a:ext cx="15457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Email Address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6BD8240-312B-420E-B8A6-B10E32B67A36}"/>
              </a:ext>
            </a:extLst>
          </p:cNvPr>
          <p:cNvSpPr txBox="1"/>
          <p:nvPr/>
        </p:nvSpPr>
        <p:spPr>
          <a:xfrm>
            <a:off x="3989614" y="4774222"/>
            <a:ext cx="15457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Style of Email</a:t>
            </a:r>
          </a:p>
        </p:txBody>
      </p:sp>
    </p:spTree>
    <p:extLst>
      <p:ext uri="{BB962C8B-B14F-4D97-AF65-F5344CB8AC3E}">
        <p14:creationId xmlns:p14="http://schemas.microsoft.com/office/powerpoint/2010/main" val="490300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7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ishing | KnowBe4">
            <a:extLst>
              <a:ext uri="{FF2B5EF4-FFF2-40B4-BE49-F238E27FC236}">
                <a16:creationId xmlns:a16="http://schemas.microsoft.com/office/drawing/2014/main" id="{A5F10FF9-6B90-534D-BF10-B85E0D18E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014" y="1369967"/>
            <a:ext cx="5609971" cy="411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66B23B3A-CC7E-D04C-B933-0BCC9B9A6054}"/>
              </a:ext>
            </a:extLst>
          </p:cNvPr>
          <p:cNvSpPr/>
          <p:nvPr/>
        </p:nvSpPr>
        <p:spPr>
          <a:xfrm>
            <a:off x="1594707" y="3471815"/>
            <a:ext cx="2114154" cy="64816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EFF4037-E903-F049-9DA9-C3D167B334C1}"/>
              </a:ext>
            </a:extLst>
          </p:cNvPr>
          <p:cNvSpPr/>
          <p:nvPr/>
        </p:nvSpPr>
        <p:spPr>
          <a:xfrm>
            <a:off x="1628784" y="249382"/>
            <a:ext cx="6092817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Phishing Attempt Example: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2C19597-3E87-4FC9-A264-233D0C354BE1}"/>
              </a:ext>
            </a:extLst>
          </p:cNvPr>
          <p:cNvSpPr/>
          <p:nvPr/>
        </p:nvSpPr>
        <p:spPr>
          <a:xfrm>
            <a:off x="1628783" y="1924887"/>
            <a:ext cx="2758489" cy="692497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23736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BD9925-4471-4263-8630-D32751295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651" y="1412756"/>
            <a:ext cx="7894698" cy="40324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2976C2-0677-4B54-AC23-1975BBD921AE}"/>
              </a:ext>
            </a:extLst>
          </p:cNvPr>
          <p:cNvSpPr/>
          <p:nvPr/>
        </p:nvSpPr>
        <p:spPr>
          <a:xfrm>
            <a:off x="969817" y="406400"/>
            <a:ext cx="7204365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Spear Phishing Attempt Example: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F621C4C-98F3-4723-B9B3-CFA735F84763}"/>
              </a:ext>
            </a:extLst>
          </p:cNvPr>
          <p:cNvSpPr/>
          <p:nvPr/>
        </p:nvSpPr>
        <p:spPr>
          <a:xfrm>
            <a:off x="537630" y="2224906"/>
            <a:ext cx="2114154" cy="648162"/>
          </a:xfrm>
          <a:prstGeom prst="ellipse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102330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AED1D9B-4B46-8049-A700-1F6C912EDB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0749" y="1521874"/>
            <a:ext cx="6022503" cy="3814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3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6160F4-B906-7E49-99CB-DC48D80FD6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10" y="1141030"/>
            <a:ext cx="4636469" cy="408626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66D413-CE7F-0B44-BD14-CC2DCD919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900" y="1141030"/>
            <a:ext cx="1514475" cy="1085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5BE362-EAF5-AD42-B4ED-4632B6741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0342" y="2003247"/>
            <a:ext cx="1514475" cy="1085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FF898A-4AC3-CC4E-9CD6-C53EA7E705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1900" y="2886075"/>
            <a:ext cx="1514475" cy="10858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67FF4E-01EB-0948-9C43-3BEDD60D65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0342" y="3768904"/>
            <a:ext cx="1514475" cy="10858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A9C394-C905-CB41-8972-2202641DCABA}"/>
              </a:ext>
            </a:extLst>
          </p:cNvPr>
          <p:cNvSpPr txBox="1"/>
          <p:nvPr/>
        </p:nvSpPr>
        <p:spPr>
          <a:xfrm>
            <a:off x="662152" y="5541579"/>
            <a:ext cx="3603872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Source: http://anewdomain.net/infographic-how-to-spot-a-phishing-email-every-time/</a:t>
            </a:r>
          </a:p>
        </p:txBody>
      </p:sp>
    </p:spTree>
    <p:extLst>
      <p:ext uri="{BB962C8B-B14F-4D97-AF65-F5344CB8AC3E}">
        <p14:creationId xmlns:p14="http://schemas.microsoft.com/office/powerpoint/2010/main" val="414623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B849AAB-D3CD-4601-80BD-DAADC62119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071202"/>
              </p:ext>
            </p:extLst>
          </p:nvPr>
        </p:nvGraphicFramePr>
        <p:xfrm>
          <a:off x="722313" y="1607127"/>
          <a:ext cx="7772400" cy="4321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934B7A-6C7C-4A28-9219-43DB7BD6E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476028"/>
            <a:ext cx="7772400" cy="905925"/>
          </a:xfrm>
        </p:spPr>
        <p:txBody>
          <a:bodyPr>
            <a:normAutofit/>
          </a:bodyPr>
          <a:lstStyle/>
          <a:p>
            <a:r>
              <a:rPr lang="en-US" sz="4000" dirty="0"/>
              <a:t>Presentation Objectives</a:t>
            </a:r>
          </a:p>
        </p:txBody>
      </p:sp>
    </p:spTree>
    <p:extLst>
      <p:ext uri="{BB962C8B-B14F-4D97-AF65-F5344CB8AC3E}">
        <p14:creationId xmlns:p14="http://schemas.microsoft.com/office/powerpoint/2010/main" val="1613667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81A01C-5C85-4E6D-B515-0ACEEFC590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855921" y="1221082"/>
            <a:ext cx="7432158" cy="418058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572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0E14E9-0F63-2B42-8C2B-C84A84DEC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8300" y="1730127"/>
            <a:ext cx="5099508" cy="39058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B4B560-83F9-3543-A92A-F58C5E30E2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5951" y="540693"/>
            <a:ext cx="5313643" cy="10522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C2519C9-C553-934C-A476-B66EE7C474A9}"/>
              </a:ext>
            </a:extLst>
          </p:cNvPr>
          <p:cNvSpPr txBox="1"/>
          <p:nvPr/>
        </p:nvSpPr>
        <p:spPr>
          <a:xfrm>
            <a:off x="485144" y="5635947"/>
            <a:ext cx="575670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25" dirty="0"/>
              <a:t>Source: </a:t>
            </a:r>
            <a:r>
              <a:rPr lang="en-US" sz="825" dirty="0">
                <a:hlinkClick r:id="rId4"/>
              </a:rPr>
              <a:t>https://www.healthdatamanagement.com/news/new-fed-guidance-helps-providers-stakeholders-avoid-phishing-attacks</a:t>
            </a:r>
            <a:endParaRPr lang="en-US" sz="825" dirty="0"/>
          </a:p>
        </p:txBody>
      </p:sp>
    </p:spTree>
    <p:extLst>
      <p:ext uri="{BB962C8B-B14F-4D97-AF65-F5344CB8AC3E}">
        <p14:creationId xmlns:p14="http://schemas.microsoft.com/office/powerpoint/2010/main" val="360175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533584-8F14-3D4F-B066-01BDAD49C025}"/>
              </a:ext>
            </a:extLst>
          </p:cNvPr>
          <p:cNvSpPr/>
          <p:nvPr/>
        </p:nvSpPr>
        <p:spPr>
          <a:xfrm>
            <a:off x="1219279" y="824461"/>
            <a:ext cx="6816290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u="sng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Have an Incident Response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FD03BB-87F8-5745-BD36-188BB20402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071" y="1907917"/>
            <a:ext cx="4724100" cy="319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5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45574" y="3904561"/>
            <a:ext cx="7252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onsolas" panose="020B0609020204030204" pitchFamily="49" charset="0"/>
                <a:cs typeface="Consolas" panose="020B0609020204030204" pitchFamily="49" charset="0"/>
              </a:rPr>
              <a:t>Password Management WORKS!</a:t>
            </a:r>
          </a:p>
        </p:txBody>
      </p:sp>
      <p:pic>
        <p:nvPicPr>
          <p:cNvPr id="2052" name="Picture 4" descr="The 27 Best WordPress Security Plugins to Prevent Hacking in 2018">
            <a:extLst>
              <a:ext uri="{FF2B5EF4-FFF2-40B4-BE49-F238E27FC236}">
                <a16:creationId xmlns:a16="http://schemas.microsoft.com/office/drawing/2014/main" id="{85FEF45C-92DE-BB45-9CE0-81F75F185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4674" y="1857375"/>
            <a:ext cx="2914650" cy="157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81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08B1A-B30F-1647-A6A7-142D30889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708668"/>
            <a:ext cx="7200900" cy="856789"/>
          </a:xfrm>
        </p:spPr>
        <p:txBody>
          <a:bodyPr anchor="b">
            <a:normAutofit/>
          </a:bodyPr>
          <a:lstStyle/>
          <a:p>
            <a:r>
              <a:rPr lang="en-US" sz="4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Password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BF945-D3B3-374C-92E3-19B21AA897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4873" y="2343150"/>
            <a:ext cx="3975677" cy="3605068"/>
          </a:xfrm>
        </p:spPr>
        <p:txBody>
          <a:bodyPr>
            <a:normAutofit fontScale="92500"/>
          </a:bodyPr>
          <a:lstStyle/>
          <a:p>
            <a:r>
              <a:rPr lang="en-US" sz="1800" dirty="0">
                <a:solidFill>
                  <a:srgbClr val="003300"/>
                </a:solidFill>
              </a:rPr>
              <a:t>Passwords are the front-line barrier to gaining access to electronic systems or your organization’s network</a:t>
            </a:r>
          </a:p>
          <a:p>
            <a:r>
              <a:rPr lang="en-US" sz="1800" dirty="0">
                <a:solidFill>
                  <a:srgbClr val="003300"/>
                </a:solidFill>
              </a:rPr>
              <a:t>Strong passwords </a:t>
            </a:r>
            <a:r>
              <a:rPr lang="en-US" sz="1800" b="1" u="sng" dirty="0">
                <a:solidFill>
                  <a:srgbClr val="003300"/>
                </a:solidFill>
              </a:rPr>
              <a:t>SHOLD</a:t>
            </a:r>
            <a:r>
              <a:rPr lang="en-US" sz="1800" dirty="0">
                <a:solidFill>
                  <a:srgbClr val="003300"/>
                </a:solidFill>
              </a:rPr>
              <a:t> be implemented for all access to systems</a:t>
            </a:r>
          </a:p>
          <a:p>
            <a:r>
              <a:rPr lang="en-US" sz="1800" dirty="0">
                <a:solidFill>
                  <a:srgbClr val="003300"/>
                </a:solidFill>
              </a:rPr>
              <a:t>Your organization has expectations on the make up of passwords as well as the frequency of changing passwords</a:t>
            </a:r>
          </a:p>
          <a:p>
            <a:r>
              <a:rPr lang="en-US" sz="1800" dirty="0">
                <a:solidFill>
                  <a:srgbClr val="003300"/>
                </a:solidFill>
              </a:rPr>
              <a:t>Your organization has required safeguards established for password management</a:t>
            </a:r>
          </a:p>
          <a:p>
            <a:endParaRPr lang="en-US" sz="1425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8F826A-83DD-044F-B2CF-08F49B4077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90" r="8186" b="2"/>
          <a:stretch/>
        </p:blipFill>
        <p:spPr>
          <a:xfrm>
            <a:off x="4928177" y="2657186"/>
            <a:ext cx="3429000" cy="28575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312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56A1-F57E-2B4F-B994-2F152E425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616304"/>
            <a:ext cx="7200900" cy="856789"/>
          </a:xfrm>
        </p:spPr>
        <p:txBody>
          <a:bodyPr anchor="b">
            <a:normAutofit/>
          </a:bodyPr>
          <a:lstStyle/>
          <a:p>
            <a:r>
              <a:rPr lang="en-US" sz="4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What is a Strong Password?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339FB-751D-9B4D-A76F-A9F25C7D1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32509" y="2004292"/>
            <a:ext cx="4410941" cy="3777672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A strong password is a personalized word or phrase that meets the following:</a:t>
            </a:r>
          </a:p>
          <a:p>
            <a:pPr lvl="1"/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Minimum of 8 Characters</a:t>
            </a:r>
          </a:p>
          <a:p>
            <a:pPr lvl="1"/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A Mix of a minimum of 3 of the following:</a:t>
            </a:r>
          </a:p>
          <a:p>
            <a:pPr lvl="2"/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Uppercase Letters</a:t>
            </a:r>
          </a:p>
          <a:p>
            <a:pPr lvl="2"/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Lowercase Letter</a:t>
            </a:r>
          </a:p>
          <a:p>
            <a:pPr lvl="2"/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Numbers</a:t>
            </a:r>
          </a:p>
          <a:p>
            <a:pPr lvl="2"/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Symbols (@#$%^&amp;*)</a:t>
            </a:r>
          </a:p>
        </p:txBody>
      </p:sp>
      <p:pic>
        <p:nvPicPr>
          <p:cNvPr id="9218" name="Picture 2" descr="How to set a strong password | Data and computer security | The Guardian">
            <a:extLst>
              <a:ext uri="{FF2B5EF4-FFF2-40B4-BE49-F238E27FC236}">
                <a16:creationId xmlns:a16="http://schemas.microsoft.com/office/drawing/2014/main" id="{82A323E7-CFB8-F34C-B7BB-90F14E6370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450" y="2743199"/>
            <a:ext cx="3429000" cy="20574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17062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8C12C6-251E-6942-A714-D4937982E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861" y="995715"/>
            <a:ext cx="5302279" cy="44140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543C78-872F-734B-B534-50289F2DED04}"/>
              </a:ext>
            </a:extLst>
          </p:cNvPr>
          <p:cNvSpPr txBox="1"/>
          <p:nvPr/>
        </p:nvSpPr>
        <p:spPr>
          <a:xfrm>
            <a:off x="445040" y="5672441"/>
            <a:ext cx="547585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Source: https://www.betterbuys.com/estimating-password-cracking-times/</a:t>
            </a:r>
          </a:p>
        </p:txBody>
      </p:sp>
    </p:spTree>
    <p:extLst>
      <p:ext uri="{BB962C8B-B14F-4D97-AF65-F5344CB8AC3E}">
        <p14:creationId xmlns:p14="http://schemas.microsoft.com/office/powerpoint/2010/main" val="2446378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EC49B-B12A-8B4B-9DF8-B021900B4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27" y="524020"/>
            <a:ext cx="8876145" cy="1143000"/>
          </a:xfrm>
        </p:spPr>
        <p:txBody>
          <a:bodyPr/>
          <a:lstStyle/>
          <a:p>
            <a:r>
              <a:rPr lang="en-US" sz="4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Signs You May Have a Weak Password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54E9A58-1324-4CFC-AA26-97476475D0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8500446"/>
              </p:ext>
            </p:extLst>
          </p:nvPr>
        </p:nvGraphicFramePr>
        <p:xfrm>
          <a:off x="133927" y="1477818"/>
          <a:ext cx="8779164" cy="48561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 descr="Image result for hacked">
            <a:extLst>
              <a:ext uri="{FF2B5EF4-FFF2-40B4-BE49-F238E27FC236}">
                <a16:creationId xmlns:a16="http://schemas.microsoft.com/office/drawing/2014/main" id="{B5A24E0C-DD07-41D2-BAE1-458C09268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865" y="4893903"/>
            <a:ext cx="1821007" cy="1232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286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E51ABB-A925-4C4C-81B6-00C8359EA0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6F281B-8BF5-4135-8502-D3B6EBBBEA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B0CA409-86A4-4911-8A4E-073E4AE12A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933C5A-F815-4CC2-B860-316C171A9E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88C157C-D768-4EEF-A8C2-CA18D831E4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67ED5A-C37E-406D-AF8D-E6A58BD4A6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FC72AD-D3A5-48BD-AFBA-6A240FDF01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1C7A5B-29C4-1048-AE8C-A1FB91B3B2D9}"/>
              </a:ext>
            </a:extLst>
          </p:cNvPr>
          <p:cNvSpPr/>
          <p:nvPr/>
        </p:nvSpPr>
        <p:spPr>
          <a:xfrm>
            <a:off x="916544" y="463213"/>
            <a:ext cx="7310912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Most Common Passwords of 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26A7E3-6750-B64A-9F9E-5A6188064670}"/>
              </a:ext>
            </a:extLst>
          </p:cNvPr>
          <p:cNvSpPr txBox="1"/>
          <p:nvPr/>
        </p:nvSpPr>
        <p:spPr>
          <a:xfrm>
            <a:off x="1172015" y="5528186"/>
            <a:ext cx="2087431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https://techcult.com/most-common-passwords/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9BE9EA-CC81-674E-ACD7-4A1E79A85E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473" y="1200669"/>
            <a:ext cx="5608148" cy="3944715"/>
          </a:xfrm>
          <a:prstGeom prst="rect">
            <a:avLst/>
          </a:prstGeom>
        </p:spPr>
      </p:pic>
      <p:pic>
        <p:nvPicPr>
          <p:cNvPr id="3074" name="Picture 2" descr="Learning to Say No » Public Libraries Online">
            <a:extLst>
              <a:ext uri="{FF2B5EF4-FFF2-40B4-BE49-F238E27FC236}">
                <a16:creationId xmlns:a16="http://schemas.microsoft.com/office/drawing/2014/main" id="{43EB6D65-52A4-E14C-8DC6-95FE0AD1B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9446" y="2505926"/>
            <a:ext cx="4534850" cy="1919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115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EC49B-B12A-8B4B-9DF8-B021900B4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27" y="524020"/>
            <a:ext cx="8876145" cy="1143000"/>
          </a:xfrm>
        </p:spPr>
        <p:txBody>
          <a:bodyPr/>
          <a:lstStyle/>
          <a:p>
            <a:r>
              <a:rPr lang="en-US" sz="4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Easy Solutions for Strong Passwords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601E4-2A35-484A-AAD6-34B525AE1E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1313" indent="-341313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Solution #1 – Add letters and characters</a:t>
            </a:r>
          </a:p>
          <a:p>
            <a:pPr lvl="1"/>
            <a:r>
              <a:rPr lang="en-US" dirty="0"/>
              <a:t>Replace letters with symbols </a:t>
            </a:r>
          </a:p>
          <a:p>
            <a:pPr lvl="2"/>
            <a:r>
              <a:rPr lang="en-US" sz="1500" dirty="0"/>
              <a:t>@ for the a</a:t>
            </a:r>
          </a:p>
          <a:p>
            <a:pPr lvl="2"/>
            <a:r>
              <a:rPr lang="en-US" sz="1500" dirty="0"/>
              <a:t>! for i</a:t>
            </a:r>
          </a:p>
          <a:p>
            <a:pPr lvl="2"/>
            <a:r>
              <a:rPr lang="en-US" sz="1500" dirty="0"/>
              <a:t>0 for O</a:t>
            </a:r>
          </a:p>
          <a:p>
            <a:pPr lvl="1"/>
            <a:r>
              <a:rPr lang="en-US" dirty="0"/>
              <a:t>Capitalize a letter</a:t>
            </a:r>
          </a:p>
          <a:p>
            <a:pPr lvl="1"/>
            <a:r>
              <a:rPr lang="en-US" dirty="0"/>
              <a:t>Add numbers and/or symbol to the end</a:t>
            </a:r>
          </a:p>
          <a:p>
            <a:pPr lvl="1"/>
            <a:r>
              <a:rPr lang="en-US" dirty="0"/>
              <a:t>P@ssword612!</a:t>
            </a:r>
          </a:p>
          <a:p>
            <a:pPr marL="341313" indent="-341313">
              <a:lnSpc>
                <a:spcPct val="150000"/>
              </a:lnSpc>
              <a:spcBef>
                <a:spcPts val="0"/>
              </a:spcBef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</a:rPr>
              <a:t>Solution #2 – 4 to 5 Words Together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Think of 4 – 5 words that resonate with you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Put them together in an order you will remember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Use symbols and numbers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S0ftballD0gsT!nkerbelleSw!mm!ng100904</a:t>
            </a:r>
          </a:p>
          <a:p>
            <a:pPr lvl="1">
              <a:lnSpc>
                <a:spcPct val="150000"/>
              </a:lnSpc>
            </a:pPr>
            <a:endParaRPr lang="en-US" dirty="0"/>
          </a:p>
          <a:p>
            <a:pPr marL="741363" lvl="1" indent="-341313">
              <a:lnSpc>
                <a:spcPct val="150000"/>
              </a:lnSpc>
              <a:spcBef>
                <a:spcPts val="0"/>
              </a:spcBef>
            </a:pPr>
            <a:endParaRPr lang="en-US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5" name="Picture 2" descr="How to Create a Strong Password | Focus Data Solutions">
            <a:extLst>
              <a:ext uri="{FF2B5EF4-FFF2-40B4-BE49-F238E27FC236}">
                <a16:creationId xmlns:a16="http://schemas.microsoft.com/office/drawing/2014/main" id="{C47B846C-D396-4716-AF69-5560DCC2D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020" y="3083826"/>
            <a:ext cx="2964416" cy="1558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5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02EF4E-0BE0-114C-87DB-0D46EA2E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219" y="2051473"/>
            <a:ext cx="8931562" cy="699966"/>
          </a:xfrm>
        </p:spPr>
        <p:txBody>
          <a:bodyPr/>
          <a:lstStyle/>
          <a:p>
            <a:r>
              <a:rPr lang="en-US" sz="3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Let’s Start with a Look at What’s Happening….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A9005-D940-BF43-87B5-4BF1AF3E8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782" y="3131127"/>
            <a:ext cx="7516668" cy="300945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So far in 2021, 576 Data Breaches great than 500 individuals reported</a:t>
            </a:r>
          </a:p>
          <a:p>
            <a:endParaRPr lang="en-US" dirty="0"/>
          </a:p>
          <a:p>
            <a:r>
              <a:rPr lang="en-US" dirty="0"/>
              <a:t>95% of those data breaches are currently under investigation by OCR</a:t>
            </a:r>
          </a:p>
          <a:p>
            <a:endParaRPr lang="en-US" dirty="0"/>
          </a:p>
          <a:p>
            <a:r>
              <a:rPr lang="en-US" dirty="0"/>
              <a:t>Cybersecurity continues to be the biggest threat to the healthcare industry</a:t>
            </a:r>
          </a:p>
          <a:p>
            <a:endParaRPr lang="en-US" dirty="0"/>
          </a:p>
          <a:p>
            <a:r>
              <a:rPr lang="en-US" dirty="0"/>
              <a:t>72% of data breach are due to hacking/IT incident (2021)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146" name="Picture 2" descr="Data Breach - 2019 - Articles">
            <a:extLst>
              <a:ext uri="{FF2B5EF4-FFF2-40B4-BE49-F238E27FC236}">
                <a16:creationId xmlns:a16="http://schemas.microsoft.com/office/drawing/2014/main" id="{5E84BB6D-6C5E-5742-972E-7CFB5FB03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595" y="459770"/>
            <a:ext cx="2312809" cy="102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11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256A1-F57E-2B4F-B994-2F152E4258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586029"/>
            <a:ext cx="7200900" cy="856789"/>
          </a:xfrm>
        </p:spPr>
        <p:txBody>
          <a:bodyPr anchor="b">
            <a:normAutofit/>
          </a:bodyPr>
          <a:lstStyle/>
          <a:p>
            <a:r>
              <a:rPr lang="en-US" sz="4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Other Password Reminders?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339FB-751D-9B4D-A76F-A9F25C7D17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2583" y="2122431"/>
            <a:ext cx="4044990" cy="372114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Do not share passwords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Do not write passwords down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Do not save passwords in web browsers 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When leaving a workstation for an extended length of time – Log out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Change passwords as expected and required </a:t>
            </a:r>
          </a:p>
          <a:p>
            <a:pPr>
              <a:lnSpc>
                <a:spcPct val="110000"/>
              </a:lnSpc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</a:rPr>
              <a:t>Follow password generation expectations, including password strength</a:t>
            </a:r>
          </a:p>
        </p:txBody>
      </p:sp>
      <p:pic>
        <p:nvPicPr>
          <p:cNvPr id="4098" name="Picture 2" descr="Security and Password Policies: Best Practices | Amazee Labs | Drupal,  Gatsby and React Development and Design">
            <a:extLst>
              <a:ext uri="{FF2B5EF4-FFF2-40B4-BE49-F238E27FC236}">
                <a16:creationId xmlns:a16="http://schemas.microsoft.com/office/drawing/2014/main" id="{DA76B5DB-31D1-4C4E-9632-CF2198F66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847898" y="2616516"/>
            <a:ext cx="3589821" cy="20103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64504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67471C-C5E6-AD40-9460-C3D7773E6EC5}"/>
              </a:ext>
            </a:extLst>
          </p:cNvPr>
          <p:cNvSpPr/>
          <p:nvPr/>
        </p:nvSpPr>
        <p:spPr>
          <a:xfrm>
            <a:off x="1326143" y="1819794"/>
            <a:ext cx="649171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User and Access Management</a:t>
            </a:r>
          </a:p>
        </p:txBody>
      </p:sp>
      <p:pic>
        <p:nvPicPr>
          <p:cNvPr id="2050" name="Picture 2" descr="Image result for User-Access">
            <a:extLst>
              <a:ext uri="{FF2B5EF4-FFF2-40B4-BE49-F238E27FC236}">
                <a16:creationId xmlns:a16="http://schemas.microsoft.com/office/drawing/2014/main" id="{85D0F59B-394F-48FB-9BCD-B5FCC88B6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350" y="3105728"/>
            <a:ext cx="27813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46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EC49B-B12A-8B4B-9DF8-B021900B4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927" y="524020"/>
            <a:ext cx="8876145" cy="1143000"/>
          </a:xfrm>
        </p:spPr>
        <p:txBody>
          <a:bodyPr/>
          <a:lstStyle/>
          <a:p>
            <a:r>
              <a:rPr lang="en-US" sz="43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rPr>
              <a:t>Managing Users in Electronic Systems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BA389D1-89A9-455B-BF1F-0AA536018C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88293267"/>
              </p:ext>
            </p:extLst>
          </p:nvPr>
        </p:nvGraphicFramePr>
        <p:xfrm>
          <a:off x="457199" y="1376218"/>
          <a:ext cx="8354291" cy="4749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9114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B84686A-B4C8-406D-BAE1-8B46CB60FD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7A3BD14-963E-4C00-B172-43FD673C91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AA86C5-779C-432D-A152-785DA95CA41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952917-E96A-44A1-8077-1AF9B81DFB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3DB1EF1-70BB-4823-BBC0-0A66FE3686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D8F52E1-BEE1-4DA7-8F33-1A90145B3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46FC637-7A0A-47E9-B60F-B2F3CF5A9B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2D5878C-9635-4CC1-8583-AA325950C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MacBook Air">
            <a:extLst>
              <a:ext uri="{FF2B5EF4-FFF2-40B4-BE49-F238E27FC236}">
                <a16:creationId xmlns:a16="http://schemas.microsoft.com/office/drawing/2014/main" id="{25B141CF-98AF-BD41-BD27-D2B847A1C8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02" b="39486"/>
          <a:stretch/>
        </p:blipFill>
        <p:spPr bwMode="auto">
          <a:xfrm>
            <a:off x="90488" y="908448"/>
            <a:ext cx="8963025" cy="452675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31F38E-935B-CE45-8406-7F1862A1B264}"/>
              </a:ext>
            </a:extLst>
          </p:cNvPr>
          <p:cNvSpPr/>
          <p:nvPr/>
        </p:nvSpPr>
        <p:spPr>
          <a:xfrm rot="21295815">
            <a:off x="1219261" y="1943380"/>
            <a:ext cx="3562643" cy="19389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Thank You!!</a:t>
            </a:r>
          </a:p>
          <a:p>
            <a:pPr algn="ctr"/>
            <a:endParaRPr lang="en-US" sz="4050" b="1" spc="38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  <a:p>
            <a:pPr algn="ctr"/>
            <a:r>
              <a:rPr lang="en-US" sz="4050" b="1" spc="38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Any Questions?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5B68D9-9B99-7B47-BA6D-924F872FD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71889">
            <a:off x="6453079" y="3066164"/>
            <a:ext cx="1773807" cy="172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A59C20-2ABC-4D4E-B149-661AD2421A12}"/>
              </a:ext>
            </a:extLst>
          </p:cNvPr>
          <p:cNvSpPr/>
          <p:nvPr/>
        </p:nvSpPr>
        <p:spPr>
          <a:xfrm>
            <a:off x="609638" y="1012288"/>
            <a:ext cx="7794121" cy="60785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5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HIPAA Data Breaches – Happy Everywhere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E1DFD3-8AB4-9E43-8565-3ADF951D4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421" y="2605930"/>
            <a:ext cx="4278992" cy="2622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D2006F-2BB9-C941-B801-D6012C727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52" y="2028201"/>
            <a:ext cx="3828229" cy="15132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21F8E5-74D0-DF46-A885-A4B34FDF730E}"/>
              </a:ext>
            </a:extLst>
          </p:cNvPr>
          <p:cNvSpPr txBox="1"/>
          <p:nvPr/>
        </p:nvSpPr>
        <p:spPr>
          <a:xfrm>
            <a:off x="551793" y="5539609"/>
            <a:ext cx="4693914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Source: https://healthitsecurity.com/news/spoofing-phishing-ransomware-continue-to-overwhelm-health-systems</a:t>
            </a:r>
          </a:p>
        </p:txBody>
      </p:sp>
    </p:spTree>
    <p:extLst>
      <p:ext uri="{BB962C8B-B14F-4D97-AF65-F5344CB8AC3E}">
        <p14:creationId xmlns:p14="http://schemas.microsoft.com/office/powerpoint/2010/main" val="311640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3A59C20-2ABC-4D4E-B149-661AD2421A12}"/>
              </a:ext>
            </a:extLst>
          </p:cNvPr>
          <p:cNvSpPr/>
          <p:nvPr/>
        </p:nvSpPr>
        <p:spPr>
          <a:xfrm>
            <a:off x="0" y="829796"/>
            <a:ext cx="9241184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31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Cybersecurity Attacks focus on the Healthcare Industry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E1DFD3-8AB4-9E43-8565-3ADF951D4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9421" y="2605930"/>
            <a:ext cx="4278992" cy="26221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D2006F-2BB9-C941-B801-D6012C727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52" y="2028201"/>
            <a:ext cx="3828229" cy="15132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21F8E5-74D0-DF46-A885-A4B34FDF730E}"/>
              </a:ext>
            </a:extLst>
          </p:cNvPr>
          <p:cNvSpPr txBox="1"/>
          <p:nvPr/>
        </p:nvSpPr>
        <p:spPr>
          <a:xfrm>
            <a:off x="551793" y="5539609"/>
            <a:ext cx="4693914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Source: https://healthitsecurity.com/news/spoofing-phishing-ransomware-continue-to-overwhelm-health-systems</a:t>
            </a:r>
          </a:p>
        </p:txBody>
      </p:sp>
      <p:pic>
        <p:nvPicPr>
          <p:cNvPr id="1026" name="Picture 2" descr="What is Phishing? | Detect &amp; Prevent Phishing Emails | Avast">
            <a:extLst>
              <a:ext uri="{FF2B5EF4-FFF2-40B4-BE49-F238E27FC236}">
                <a16:creationId xmlns:a16="http://schemas.microsoft.com/office/drawing/2014/main" id="{7532F4FE-F53E-3C47-85E2-521F74C0D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43" y="3869149"/>
            <a:ext cx="2398160" cy="87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383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B82A9B-FA72-4456-9C80-E1CA356862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2313" y="399525"/>
            <a:ext cx="7772400" cy="90592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Healthcare Cybersecurity in the Daily New…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268D82-0149-49B2-B406-EC8D1B04E0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313" y="1397814"/>
            <a:ext cx="5564477" cy="23178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467098-1DAB-4FE2-8095-422452CB7F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3358" y="3007949"/>
            <a:ext cx="6810375" cy="1600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656D15-270B-47F9-92A8-242859670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69" y="3903709"/>
            <a:ext cx="6524625" cy="231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986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04E73F-A8EE-A847-ADC3-E2C4B5F438D6}"/>
              </a:ext>
            </a:extLst>
          </p:cNvPr>
          <p:cNvSpPr/>
          <p:nvPr/>
        </p:nvSpPr>
        <p:spPr>
          <a:xfrm>
            <a:off x="1644564" y="377856"/>
            <a:ext cx="5854873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95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Cybersecurity Threats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684A508-AB5E-4A2E-893D-D92C19B7B8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9479818"/>
              </p:ext>
            </p:extLst>
          </p:nvPr>
        </p:nvGraphicFramePr>
        <p:xfrm>
          <a:off x="688109" y="1208853"/>
          <a:ext cx="7767781" cy="4449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6868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F79A164-A8EA-4857-BAC5-80DD47A895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B221230-BEFB-423A-86C4-68E95DA9F6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CFF69AA-4977-41D5-B4E4-715DCE5A65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F9C436D-85F8-4AEB-ABBE-CCD56DD045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57A878E-C86A-4B5E-A4E8-B0DDD31CC61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FB53663-C498-2B45-B5A1-78E6612CE589}"/>
              </a:ext>
            </a:extLst>
          </p:cNvPr>
          <p:cNvSpPr txBox="1"/>
          <p:nvPr/>
        </p:nvSpPr>
        <p:spPr>
          <a:xfrm>
            <a:off x="527663" y="6035995"/>
            <a:ext cx="1928733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/>
              <a:t>Source: https://healthitsecurity.com/tag/data-breaches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54A396-5453-6744-BEE4-676B7B02D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63" y="729672"/>
            <a:ext cx="5085995" cy="4644396"/>
          </a:xfrm>
          <a:prstGeom prst="rect">
            <a:avLst/>
          </a:prstGeom>
        </p:spPr>
      </p:pic>
      <p:pic>
        <p:nvPicPr>
          <p:cNvPr id="11266" name="Picture 2" descr="How Cyber Attacks &amp; Data Breaches are Discovered - AT&amp;T Business">
            <a:extLst>
              <a:ext uri="{FF2B5EF4-FFF2-40B4-BE49-F238E27FC236}">
                <a16:creationId xmlns:a16="http://schemas.microsoft.com/office/drawing/2014/main" id="{A35E33B9-A971-734B-91F1-2206480FB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5512" y="2414679"/>
            <a:ext cx="2790825" cy="163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88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C67471C-C5E6-AD40-9460-C3D7773E6EC5}"/>
              </a:ext>
            </a:extLst>
          </p:cNvPr>
          <p:cNvSpPr/>
          <p:nvPr/>
        </p:nvSpPr>
        <p:spPr>
          <a:xfrm>
            <a:off x="2700173" y="2535497"/>
            <a:ext cx="3743654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Phishing Emails…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769AA-5C94-CF44-9881-BEDF62DA9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1347" y="3529645"/>
            <a:ext cx="1441306" cy="107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8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Fulcrum Color Theme">
      <a:dk1>
        <a:srgbClr val="686058"/>
      </a:dk1>
      <a:lt1>
        <a:srgbClr val="FFFFFF"/>
      </a:lt1>
      <a:dk2>
        <a:srgbClr val="6E8CB1"/>
      </a:dk2>
      <a:lt2>
        <a:srgbClr val="E7F2D0"/>
      </a:lt2>
      <a:accent1>
        <a:srgbClr val="FF674C"/>
      </a:accent1>
      <a:accent2>
        <a:srgbClr val="96C121"/>
      </a:accent2>
      <a:accent3>
        <a:srgbClr val="6E8CB1"/>
      </a:accent3>
      <a:accent4>
        <a:srgbClr val="DBD499"/>
      </a:accent4>
      <a:accent5>
        <a:srgbClr val="CCCC99"/>
      </a:accent5>
      <a:accent6>
        <a:srgbClr val="8B857F"/>
      </a:accent6>
      <a:hlink>
        <a:srgbClr val="0099FF"/>
      </a:hlink>
      <a:folHlink>
        <a:srgbClr val="FF993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969</Words>
  <Application>Microsoft Office PowerPoint</Application>
  <PresentationFormat>On-screen Show (4:3)</PresentationFormat>
  <Paragraphs>124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Consolas</vt:lpstr>
      <vt:lpstr>Office Theme</vt:lpstr>
      <vt:lpstr>Custom Design</vt:lpstr>
      <vt:lpstr>Information Security in 2021</vt:lpstr>
      <vt:lpstr>PowerPoint Presentation</vt:lpstr>
      <vt:lpstr>Let’s Start with a Look at What’s Happening….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Phishing?</vt:lpstr>
      <vt:lpstr>Phishing Emails – What Should You Do?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Password Management</vt:lpstr>
      <vt:lpstr>What is a Strong Password?</vt:lpstr>
      <vt:lpstr>PowerPoint Presentation</vt:lpstr>
      <vt:lpstr>Signs You May Have a Weak Password</vt:lpstr>
      <vt:lpstr>PowerPoint Presentation</vt:lpstr>
      <vt:lpstr>Easy Solutions for Strong Passwords</vt:lpstr>
      <vt:lpstr>Other Password Reminders?</vt:lpstr>
      <vt:lpstr>PowerPoint Presentation</vt:lpstr>
      <vt:lpstr>Managing Users in Electronic Systems</vt:lpstr>
      <vt:lpstr>PowerPoint Presentation</vt:lpstr>
    </vt:vector>
  </TitlesOfParts>
  <Company>Little &amp;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Katherine Lamm</dc:creator>
  <cp:lastModifiedBy>Danika Brinda</cp:lastModifiedBy>
  <cp:revision>27</cp:revision>
  <dcterms:created xsi:type="dcterms:W3CDTF">2018-04-11T16:34:33Z</dcterms:created>
  <dcterms:modified xsi:type="dcterms:W3CDTF">2021-11-09T23:06:08Z</dcterms:modified>
</cp:coreProperties>
</file>