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19"/>
  </p:notesMasterIdLst>
  <p:sldIdLst>
    <p:sldId id="256" r:id="rId2"/>
    <p:sldId id="257" r:id="rId3"/>
    <p:sldId id="258" r:id="rId4"/>
    <p:sldId id="263" r:id="rId5"/>
    <p:sldId id="259" r:id="rId6"/>
    <p:sldId id="260" r:id="rId7"/>
    <p:sldId id="268" r:id="rId8"/>
    <p:sldId id="264" r:id="rId9"/>
    <p:sldId id="265" r:id="rId10"/>
    <p:sldId id="266" r:id="rId11"/>
    <p:sldId id="272" r:id="rId12"/>
    <p:sldId id="269" r:id="rId13"/>
    <p:sldId id="271" r:id="rId14"/>
    <p:sldId id="273" r:id="rId15"/>
    <p:sldId id="261" r:id="rId16"/>
    <p:sldId id="275" r:id="rId17"/>
    <p:sldId id="276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9280" autoAdjust="0"/>
  </p:normalViewPr>
  <p:slideViewPr>
    <p:cSldViewPr snapToGrid="0">
      <p:cViewPr varScale="1">
        <p:scale>
          <a:sx n="75" d="100"/>
          <a:sy n="75" d="100"/>
        </p:scale>
        <p:origin x="98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Merkling" userId="47db01d3-74e4-462b-a566-8e4d7664d2e2" providerId="ADAL" clId="{05241C1B-BA67-4017-8DBE-C85CC1EDAF42}"/>
    <pc:docChg chg="custSel modSld">
      <pc:chgData name="Ben Merkling" userId="47db01d3-74e4-462b-a566-8e4d7664d2e2" providerId="ADAL" clId="{05241C1B-BA67-4017-8DBE-C85CC1EDAF42}" dt="2024-10-15T21:56:53.431" v="34" actId="1036"/>
      <pc:docMkLst>
        <pc:docMk/>
      </pc:docMkLst>
      <pc:sldChg chg="modSp mod">
        <pc:chgData name="Ben Merkling" userId="47db01d3-74e4-462b-a566-8e4d7664d2e2" providerId="ADAL" clId="{05241C1B-BA67-4017-8DBE-C85CC1EDAF42}" dt="2024-10-15T21:56:53.431" v="34" actId="1036"/>
        <pc:sldMkLst>
          <pc:docMk/>
          <pc:sldMk cId="678427423" sldId="268"/>
        </pc:sldMkLst>
        <pc:spChg chg="mod">
          <ac:chgData name="Ben Merkling" userId="47db01d3-74e4-462b-a566-8e4d7664d2e2" providerId="ADAL" clId="{05241C1B-BA67-4017-8DBE-C85CC1EDAF42}" dt="2024-10-15T21:56:53.431" v="34" actId="1036"/>
          <ac:spMkLst>
            <pc:docMk/>
            <pc:sldMk cId="678427423" sldId="268"/>
            <ac:spMk id="2" creationId="{F1536FEA-315A-0B22-0311-068CA60456B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F255B9-0508-4DD1-8EE8-9463E4BD822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2B1457-EAAC-48EB-9FBD-340243BD9777}">
      <dgm:prSet custT="1"/>
      <dgm:spPr/>
      <dgm:t>
        <a:bodyPr/>
        <a:lstStyle/>
        <a:p>
          <a:r>
            <a:rPr lang="en-US" sz="2800" b="1" i="0" dirty="0">
              <a:solidFill>
                <a:schemeClr val="accent2"/>
              </a:solidFill>
            </a:rPr>
            <a:t>What it is: </a:t>
          </a:r>
          <a:r>
            <a:rPr lang="en-US" sz="2800" b="1" dirty="0"/>
            <a:t>Self-awareness is the conscious knowledge of your own character, feelings, motives and desires. </a:t>
          </a:r>
          <a:endParaRPr lang="en-US" sz="2800" b="1" i="0" dirty="0"/>
        </a:p>
        <a:p>
          <a:r>
            <a:rPr lang="en-US" sz="1800" dirty="0"/>
            <a:t>It involves recognizing your emotions, understanding your thought patterns, and acknowledging how your behavior affects yourself and others.</a:t>
          </a:r>
        </a:p>
        <a:p>
          <a:endParaRPr lang="en-US" sz="1800" dirty="0"/>
        </a:p>
        <a:p>
          <a:endParaRPr lang="en-US" sz="1800" dirty="0"/>
        </a:p>
      </dgm:t>
    </dgm:pt>
    <dgm:pt modelId="{173FFA20-BA07-4086-B334-CF150A137896}" type="parTrans" cxnId="{C20CA73E-A06D-4C02-A375-C6644662667F}">
      <dgm:prSet/>
      <dgm:spPr/>
      <dgm:t>
        <a:bodyPr/>
        <a:lstStyle/>
        <a:p>
          <a:endParaRPr lang="en-US"/>
        </a:p>
      </dgm:t>
    </dgm:pt>
    <dgm:pt modelId="{64C6D54A-BCBB-4605-B74F-0A7B864FBED7}" type="sibTrans" cxnId="{C20CA73E-A06D-4C02-A375-C6644662667F}">
      <dgm:prSet/>
      <dgm:spPr/>
      <dgm:t>
        <a:bodyPr/>
        <a:lstStyle/>
        <a:p>
          <a:endParaRPr lang="en-US"/>
        </a:p>
      </dgm:t>
    </dgm:pt>
    <dgm:pt modelId="{2A66651F-B467-456D-8B9E-811E97AFBDE2}">
      <dgm:prSet custT="1"/>
      <dgm:spPr/>
      <dgm:t>
        <a:bodyPr/>
        <a:lstStyle/>
        <a:p>
          <a:r>
            <a:rPr lang="en-US" sz="2800" b="1" dirty="0">
              <a:solidFill>
                <a:schemeClr val="accent2"/>
              </a:solidFill>
            </a:rPr>
            <a:t>Why it matters: </a:t>
          </a:r>
          <a:r>
            <a:rPr lang="en-US" sz="2800" b="1" dirty="0">
              <a:solidFill>
                <a:schemeClr val="tx1"/>
              </a:solidFill>
            </a:rPr>
            <a:t>We cannot be at our best without it.</a:t>
          </a:r>
        </a:p>
        <a:p>
          <a:r>
            <a:rPr lang="en-US" sz="1800" dirty="0"/>
            <a:t>It empowers you to understand and manage your emotions, adapt your behaviors, and engage with challenges in a way that promotes growth and well-being. Self-awareness can be developed through journaling/reflection, meditation and simply pausing to observe your state of being.</a:t>
          </a:r>
        </a:p>
      </dgm:t>
    </dgm:pt>
    <dgm:pt modelId="{3571FA5B-5C97-4408-B1A4-C09ABB88292C}" type="parTrans" cxnId="{9F4B9F7E-1C6E-489E-9170-D59D095F6BA6}">
      <dgm:prSet/>
      <dgm:spPr/>
      <dgm:t>
        <a:bodyPr/>
        <a:lstStyle/>
        <a:p>
          <a:endParaRPr lang="en-US"/>
        </a:p>
      </dgm:t>
    </dgm:pt>
    <dgm:pt modelId="{6F7A6C56-2F5F-4CDE-87EB-95165A615923}" type="sibTrans" cxnId="{9F4B9F7E-1C6E-489E-9170-D59D095F6BA6}">
      <dgm:prSet/>
      <dgm:spPr/>
      <dgm:t>
        <a:bodyPr/>
        <a:lstStyle/>
        <a:p>
          <a:endParaRPr lang="en-US"/>
        </a:p>
      </dgm:t>
    </dgm:pt>
    <dgm:pt modelId="{D719D1B7-4643-4330-B38E-73BE8EDAAC36}" type="pres">
      <dgm:prSet presAssocID="{ECF255B9-0508-4DD1-8EE8-9463E4BD822C}" presName="vert0" presStyleCnt="0">
        <dgm:presLayoutVars>
          <dgm:dir/>
          <dgm:animOne val="branch"/>
          <dgm:animLvl val="lvl"/>
        </dgm:presLayoutVars>
      </dgm:prSet>
      <dgm:spPr/>
    </dgm:pt>
    <dgm:pt modelId="{C368DAE1-606D-441F-ACE3-F1C660844753}" type="pres">
      <dgm:prSet presAssocID="{342B1457-EAAC-48EB-9FBD-340243BD9777}" presName="thickLine" presStyleLbl="alignNode1" presStyleIdx="0" presStyleCnt="2"/>
      <dgm:spPr/>
    </dgm:pt>
    <dgm:pt modelId="{1780D3B2-96A1-4C1F-B817-52194F3AA23B}" type="pres">
      <dgm:prSet presAssocID="{342B1457-EAAC-48EB-9FBD-340243BD9777}" presName="horz1" presStyleCnt="0"/>
      <dgm:spPr/>
    </dgm:pt>
    <dgm:pt modelId="{B9217FF1-95CB-4624-9773-2CC2DF4B61FC}" type="pres">
      <dgm:prSet presAssocID="{342B1457-EAAC-48EB-9FBD-340243BD9777}" presName="tx1" presStyleLbl="revTx" presStyleIdx="0" presStyleCnt="2"/>
      <dgm:spPr/>
    </dgm:pt>
    <dgm:pt modelId="{883D66DD-D6B5-495B-BDEB-224E0F41AEFE}" type="pres">
      <dgm:prSet presAssocID="{342B1457-EAAC-48EB-9FBD-340243BD9777}" presName="vert1" presStyleCnt="0"/>
      <dgm:spPr/>
    </dgm:pt>
    <dgm:pt modelId="{05316DA9-7B72-44E9-88DF-D9F04E101A12}" type="pres">
      <dgm:prSet presAssocID="{2A66651F-B467-456D-8B9E-811E97AFBDE2}" presName="thickLine" presStyleLbl="alignNode1" presStyleIdx="1" presStyleCnt="2"/>
      <dgm:spPr/>
    </dgm:pt>
    <dgm:pt modelId="{82811571-142E-41FA-A5F1-DEF19859D153}" type="pres">
      <dgm:prSet presAssocID="{2A66651F-B467-456D-8B9E-811E97AFBDE2}" presName="horz1" presStyleCnt="0"/>
      <dgm:spPr/>
    </dgm:pt>
    <dgm:pt modelId="{98CD04E2-DCEA-4348-9679-71DA94B56531}" type="pres">
      <dgm:prSet presAssocID="{2A66651F-B467-456D-8B9E-811E97AFBDE2}" presName="tx1" presStyleLbl="revTx" presStyleIdx="1" presStyleCnt="2"/>
      <dgm:spPr/>
    </dgm:pt>
    <dgm:pt modelId="{76BD2312-3361-4140-B2BE-3018986060F9}" type="pres">
      <dgm:prSet presAssocID="{2A66651F-B467-456D-8B9E-811E97AFBDE2}" presName="vert1" presStyleCnt="0"/>
      <dgm:spPr/>
    </dgm:pt>
  </dgm:ptLst>
  <dgm:cxnLst>
    <dgm:cxn modelId="{C20CA73E-A06D-4C02-A375-C6644662667F}" srcId="{ECF255B9-0508-4DD1-8EE8-9463E4BD822C}" destId="{342B1457-EAAC-48EB-9FBD-340243BD9777}" srcOrd="0" destOrd="0" parTransId="{173FFA20-BA07-4086-B334-CF150A137896}" sibTransId="{64C6D54A-BCBB-4605-B74F-0A7B864FBED7}"/>
    <dgm:cxn modelId="{9F4B9F7E-1C6E-489E-9170-D59D095F6BA6}" srcId="{ECF255B9-0508-4DD1-8EE8-9463E4BD822C}" destId="{2A66651F-B467-456D-8B9E-811E97AFBDE2}" srcOrd="1" destOrd="0" parTransId="{3571FA5B-5C97-4408-B1A4-C09ABB88292C}" sibTransId="{6F7A6C56-2F5F-4CDE-87EB-95165A615923}"/>
    <dgm:cxn modelId="{589273CB-CB58-404D-8493-EED52CBE1A7B}" type="presOf" srcId="{342B1457-EAAC-48EB-9FBD-340243BD9777}" destId="{B9217FF1-95CB-4624-9773-2CC2DF4B61FC}" srcOrd="0" destOrd="0" presId="urn:microsoft.com/office/officeart/2008/layout/LinedList"/>
    <dgm:cxn modelId="{C48FE7CD-6B8B-4A1E-AA4F-CB045CBEB8FA}" type="presOf" srcId="{2A66651F-B467-456D-8B9E-811E97AFBDE2}" destId="{98CD04E2-DCEA-4348-9679-71DA94B56531}" srcOrd="0" destOrd="0" presId="urn:microsoft.com/office/officeart/2008/layout/LinedList"/>
    <dgm:cxn modelId="{26BDAECE-1352-4380-8E87-3EB3FC7805E7}" type="presOf" srcId="{ECF255B9-0508-4DD1-8EE8-9463E4BD822C}" destId="{D719D1B7-4643-4330-B38E-73BE8EDAAC36}" srcOrd="0" destOrd="0" presId="urn:microsoft.com/office/officeart/2008/layout/LinedList"/>
    <dgm:cxn modelId="{CD4CD43A-6DB1-4993-8573-BA2DF05F22BD}" type="presParOf" srcId="{D719D1B7-4643-4330-B38E-73BE8EDAAC36}" destId="{C368DAE1-606D-441F-ACE3-F1C660844753}" srcOrd="0" destOrd="0" presId="urn:microsoft.com/office/officeart/2008/layout/LinedList"/>
    <dgm:cxn modelId="{CC8FE148-970F-4BF8-9D05-526D2CF2B0C9}" type="presParOf" srcId="{D719D1B7-4643-4330-B38E-73BE8EDAAC36}" destId="{1780D3B2-96A1-4C1F-B817-52194F3AA23B}" srcOrd="1" destOrd="0" presId="urn:microsoft.com/office/officeart/2008/layout/LinedList"/>
    <dgm:cxn modelId="{66897A31-2ED0-4F3B-BCCD-69949FEB139B}" type="presParOf" srcId="{1780D3B2-96A1-4C1F-B817-52194F3AA23B}" destId="{B9217FF1-95CB-4624-9773-2CC2DF4B61FC}" srcOrd="0" destOrd="0" presId="urn:microsoft.com/office/officeart/2008/layout/LinedList"/>
    <dgm:cxn modelId="{874EA567-60E9-48C0-B882-38588184D133}" type="presParOf" srcId="{1780D3B2-96A1-4C1F-B817-52194F3AA23B}" destId="{883D66DD-D6B5-495B-BDEB-224E0F41AEFE}" srcOrd="1" destOrd="0" presId="urn:microsoft.com/office/officeart/2008/layout/LinedList"/>
    <dgm:cxn modelId="{B9D00C02-3CE1-4710-A2C2-F13424C4856A}" type="presParOf" srcId="{D719D1B7-4643-4330-B38E-73BE8EDAAC36}" destId="{05316DA9-7B72-44E9-88DF-D9F04E101A12}" srcOrd="2" destOrd="0" presId="urn:microsoft.com/office/officeart/2008/layout/LinedList"/>
    <dgm:cxn modelId="{A8D607C1-71FD-463A-8F9D-FA03212D6F9C}" type="presParOf" srcId="{D719D1B7-4643-4330-B38E-73BE8EDAAC36}" destId="{82811571-142E-41FA-A5F1-DEF19859D153}" srcOrd="3" destOrd="0" presId="urn:microsoft.com/office/officeart/2008/layout/LinedList"/>
    <dgm:cxn modelId="{FF05DE87-3EDF-4689-92BA-7293351F03B7}" type="presParOf" srcId="{82811571-142E-41FA-A5F1-DEF19859D153}" destId="{98CD04E2-DCEA-4348-9679-71DA94B56531}" srcOrd="0" destOrd="0" presId="urn:microsoft.com/office/officeart/2008/layout/LinedList"/>
    <dgm:cxn modelId="{06D0A5FD-80A4-46EA-A102-9F08EA6F66D3}" type="presParOf" srcId="{82811571-142E-41FA-A5F1-DEF19859D153}" destId="{76BD2312-3361-4140-B2BE-3018986060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F255B9-0508-4DD1-8EE8-9463E4BD822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42B1457-EAAC-48EB-9FBD-340243BD9777}">
      <dgm:prSet custT="1"/>
      <dgm:spPr/>
      <dgm:t>
        <a:bodyPr/>
        <a:lstStyle/>
        <a:p>
          <a:r>
            <a:rPr lang="en-US" sz="2800" b="1" i="0" dirty="0">
              <a:solidFill>
                <a:schemeClr val="accent2"/>
              </a:solidFill>
            </a:rPr>
            <a:t>What it is: </a:t>
          </a:r>
          <a:r>
            <a:rPr lang="en-US" sz="2800" b="1" i="0" dirty="0"/>
            <a:t>Resilience is the ability to effectively overcome adversity. </a:t>
          </a:r>
        </a:p>
        <a:p>
          <a:r>
            <a:rPr lang="en-US" sz="1800" i="0" dirty="0"/>
            <a:t>It involves maintaining a positive outlook, adapting to challenging situations, and recovering rapidly from setbacks.</a:t>
          </a:r>
          <a:endParaRPr lang="en-US" sz="1800" dirty="0"/>
        </a:p>
      </dgm:t>
    </dgm:pt>
    <dgm:pt modelId="{173FFA20-BA07-4086-B334-CF150A137896}" type="parTrans" cxnId="{C20CA73E-A06D-4C02-A375-C6644662667F}">
      <dgm:prSet/>
      <dgm:spPr/>
      <dgm:t>
        <a:bodyPr/>
        <a:lstStyle/>
        <a:p>
          <a:endParaRPr lang="en-US"/>
        </a:p>
      </dgm:t>
    </dgm:pt>
    <dgm:pt modelId="{64C6D54A-BCBB-4605-B74F-0A7B864FBED7}" type="sibTrans" cxnId="{C20CA73E-A06D-4C02-A375-C6644662667F}">
      <dgm:prSet/>
      <dgm:spPr/>
      <dgm:t>
        <a:bodyPr/>
        <a:lstStyle/>
        <a:p>
          <a:endParaRPr lang="en-US"/>
        </a:p>
      </dgm:t>
    </dgm:pt>
    <dgm:pt modelId="{2A66651F-B467-456D-8B9E-811E97AFBDE2}">
      <dgm:prSet custT="1"/>
      <dgm:spPr/>
      <dgm:t>
        <a:bodyPr/>
        <a:lstStyle/>
        <a:p>
          <a:r>
            <a:rPr lang="en-US" sz="2800" b="1" dirty="0">
              <a:solidFill>
                <a:schemeClr val="accent2"/>
              </a:solidFill>
            </a:rPr>
            <a:t>Why it matters: </a:t>
          </a:r>
          <a:r>
            <a:rPr lang="en-US" sz="2800" b="1" i="0" dirty="0"/>
            <a:t>We encounter some level of adversity nearly everyday, and resilience allows us to maintain high performance and wellness through those experiences. </a:t>
          </a:r>
        </a:p>
        <a:p>
          <a:r>
            <a:rPr lang="en-US" sz="1800" i="0" dirty="0"/>
            <a:t>It includes growing and developing through obstacles and is a skil</a:t>
          </a:r>
          <a:r>
            <a:rPr lang="en-US" sz="1800" dirty="0"/>
            <a:t>l that can be strengthened.</a:t>
          </a:r>
        </a:p>
      </dgm:t>
    </dgm:pt>
    <dgm:pt modelId="{3571FA5B-5C97-4408-B1A4-C09ABB88292C}" type="parTrans" cxnId="{9F4B9F7E-1C6E-489E-9170-D59D095F6BA6}">
      <dgm:prSet/>
      <dgm:spPr/>
      <dgm:t>
        <a:bodyPr/>
        <a:lstStyle/>
        <a:p>
          <a:endParaRPr lang="en-US"/>
        </a:p>
      </dgm:t>
    </dgm:pt>
    <dgm:pt modelId="{6F7A6C56-2F5F-4CDE-87EB-95165A615923}" type="sibTrans" cxnId="{9F4B9F7E-1C6E-489E-9170-D59D095F6BA6}">
      <dgm:prSet/>
      <dgm:spPr/>
      <dgm:t>
        <a:bodyPr/>
        <a:lstStyle/>
        <a:p>
          <a:endParaRPr lang="en-US"/>
        </a:p>
      </dgm:t>
    </dgm:pt>
    <dgm:pt modelId="{D719D1B7-4643-4330-B38E-73BE8EDAAC36}" type="pres">
      <dgm:prSet presAssocID="{ECF255B9-0508-4DD1-8EE8-9463E4BD822C}" presName="vert0" presStyleCnt="0">
        <dgm:presLayoutVars>
          <dgm:dir/>
          <dgm:animOne val="branch"/>
          <dgm:animLvl val="lvl"/>
        </dgm:presLayoutVars>
      </dgm:prSet>
      <dgm:spPr/>
    </dgm:pt>
    <dgm:pt modelId="{C368DAE1-606D-441F-ACE3-F1C660844753}" type="pres">
      <dgm:prSet presAssocID="{342B1457-EAAC-48EB-9FBD-340243BD9777}" presName="thickLine" presStyleLbl="alignNode1" presStyleIdx="0" presStyleCnt="2"/>
      <dgm:spPr/>
    </dgm:pt>
    <dgm:pt modelId="{1780D3B2-96A1-4C1F-B817-52194F3AA23B}" type="pres">
      <dgm:prSet presAssocID="{342B1457-EAAC-48EB-9FBD-340243BD9777}" presName="horz1" presStyleCnt="0"/>
      <dgm:spPr/>
    </dgm:pt>
    <dgm:pt modelId="{B9217FF1-95CB-4624-9773-2CC2DF4B61FC}" type="pres">
      <dgm:prSet presAssocID="{342B1457-EAAC-48EB-9FBD-340243BD9777}" presName="tx1" presStyleLbl="revTx" presStyleIdx="0" presStyleCnt="2"/>
      <dgm:spPr/>
    </dgm:pt>
    <dgm:pt modelId="{883D66DD-D6B5-495B-BDEB-224E0F41AEFE}" type="pres">
      <dgm:prSet presAssocID="{342B1457-EAAC-48EB-9FBD-340243BD9777}" presName="vert1" presStyleCnt="0"/>
      <dgm:spPr/>
    </dgm:pt>
    <dgm:pt modelId="{05316DA9-7B72-44E9-88DF-D9F04E101A12}" type="pres">
      <dgm:prSet presAssocID="{2A66651F-B467-456D-8B9E-811E97AFBDE2}" presName="thickLine" presStyleLbl="alignNode1" presStyleIdx="1" presStyleCnt="2"/>
      <dgm:spPr/>
    </dgm:pt>
    <dgm:pt modelId="{82811571-142E-41FA-A5F1-DEF19859D153}" type="pres">
      <dgm:prSet presAssocID="{2A66651F-B467-456D-8B9E-811E97AFBDE2}" presName="horz1" presStyleCnt="0"/>
      <dgm:spPr/>
    </dgm:pt>
    <dgm:pt modelId="{98CD04E2-DCEA-4348-9679-71DA94B56531}" type="pres">
      <dgm:prSet presAssocID="{2A66651F-B467-456D-8B9E-811E97AFBDE2}" presName="tx1" presStyleLbl="revTx" presStyleIdx="1" presStyleCnt="2"/>
      <dgm:spPr/>
    </dgm:pt>
    <dgm:pt modelId="{76BD2312-3361-4140-B2BE-3018986060F9}" type="pres">
      <dgm:prSet presAssocID="{2A66651F-B467-456D-8B9E-811E97AFBDE2}" presName="vert1" presStyleCnt="0"/>
      <dgm:spPr/>
    </dgm:pt>
  </dgm:ptLst>
  <dgm:cxnLst>
    <dgm:cxn modelId="{C20CA73E-A06D-4C02-A375-C6644662667F}" srcId="{ECF255B9-0508-4DD1-8EE8-9463E4BD822C}" destId="{342B1457-EAAC-48EB-9FBD-340243BD9777}" srcOrd="0" destOrd="0" parTransId="{173FFA20-BA07-4086-B334-CF150A137896}" sibTransId="{64C6D54A-BCBB-4605-B74F-0A7B864FBED7}"/>
    <dgm:cxn modelId="{9F4B9F7E-1C6E-489E-9170-D59D095F6BA6}" srcId="{ECF255B9-0508-4DD1-8EE8-9463E4BD822C}" destId="{2A66651F-B467-456D-8B9E-811E97AFBDE2}" srcOrd="1" destOrd="0" parTransId="{3571FA5B-5C97-4408-B1A4-C09ABB88292C}" sibTransId="{6F7A6C56-2F5F-4CDE-87EB-95165A615923}"/>
    <dgm:cxn modelId="{589273CB-CB58-404D-8493-EED52CBE1A7B}" type="presOf" srcId="{342B1457-EAAC-48EB-9FBD-340243BD9777}" destId="{B9217FF1-95CB-4624-9773-2CC2DF4B61FC}" srcOrd="0" destOrd="0" presId="urn:microsoft.com/office/officeart/2008/layout/LinedList"/>
    <dgm:cxn modelId="{C48FE7CD-6B8B-4A1E-AA4F-CB045CBEB8FA}" type="presOf" srcId="{2A66651F-B467-456D-8B9E-811E97AFBDE2}" destId="{98CD04E2-DCEA-4348-9679-71DA94B56531}" srcOrd="0" destOrd="0" presId="urn:microsoft.com/office/officeart/2008/layout/LinedList"/>
    <dgm:cxn modelId="{26BDAECE-1352-4380-8E87-3EB3FC7805E7}" type="presOf" srcId="{ECF255B9-0508-4DD1-8EE8-9463E4BD822C}" destId="{D719D1B7-4643-4330-B38E-73BE8EDAAC36}" srcOrd="0" destOrd="0" presId="urn:microsoft.com/office/officeart/2008/layout/LinedList"/>
    <dgm:cxn modelId="{CD4CD43A-6DB1-4993-8573-BA2DF05F22BD}" type="presParOf" srcId="{D719D1B7-4643-4330-B38E-73BE8EDAAC36}" destId="{C368DAE1-606D-441F-ACE3-F1C660844753}" srcOrd="0" destOrd="0" presId="urn:microsoft.com/office/officeart/2008/layout/LinedList"/>
    <dgm:cxn modelId="{CC8FE148-970F-4BF8-9D05-526D2CF2B0C9}" type="presParOf" srcId="{D719D1B7-4643-4330-B38E-73BE8EDAAC36}" destId="{1780D3B2-96A1-4C1F-B817-52194F3AA23B}" srcOrd="1" destOrd="0" presId="urn:microsoft.com/office/officeart/2008/layout/LinedList"/>
    <dgm:cxn modelId="{66897A31-2ED0-4F3B-BCCD-69949FEB139B}" type="presParOf" srcId="{1780D3B2-96A1-4C1F-B817-52194F3AA23B}" destId="{B9217FF1-95CB-4624-9773-2CC2DF4B61FC}" srcOrd="0" destOrd="0" presId="urn:microsoft.com/office/officeart/2008/layout/LinedList"/>
    <dgm:cxn modelId="{874EA567-60E9-48C0-B882-38588184D133}" type="presParOf" srcId="{1780D3B2-96A1-4C1F-B817-52194F3AA23B}" destId="{883D66DD-D6B5-495B-BDEB-224E0F41AEFE}" srcOrd="1" destOrd="0" presId="urn:microsoft.com/office/officeart/2008/layout/LinedList"/>
    <dgm:cxn modelId="{B9D00C02-3CE1-4710-A2C2-F13424C4856A}" type="presParOf" srcId="{D719D1B7-4643-4330-B38E-73BE8EDAAC36}" destId="{05316DA9-7B72-44E9-88DF-D9F04E101A12}" srcOrd="2" destOrd="0" presId="urn:microsoft.com/office/officeart/2008/layout/LinedList"/>
    <dgm:cxn modelId="{A8D607C1-71FD-463A-8F9D-FA03212D6F9C}" type="presParOf" srcId="{D719D1B7-4643-4330-B38E-73BE8EDAAC36}" destId="{82811571-142E-41FA-A5F1-DEF19859D153}" srcOrd="3" destOrd="0" presId="urn:microsoft.com/office/officeart/2008/layout/LinedList"/>
    <dgm:cxn modelId="{FF05DE87-3EDF-4689-92BA-7293351F03B7}" type="presParOf" srcId="{82811571-142E-41FA-A5F1-DEF19859D153}" destId="{98CD04E2-DCEA-4348-9679-71DA94B56531}" srcOrd="0" destOrd="0" presId="urn:microsoft.com/office/officeart/2008/layout/LinedList"/>
    <dgm:cxn modelId="{06D0A5FD-80A4-46EA-A102-9F08EA6F66D3}" type="presParOf" srcId="{82811571-142E-41FA-A5F1-DEF19859D153}" destId="{76BD2312-3361-4140-B2BE-3018986060F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E2AD60-CFEF-4C55-B128-61331EA60483}" type="doc">
      <dgm:prSet loTypeId="urn:microsoft.com/office/officeart/2005/8/layout/list1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F089A1E-D6F2-4371-8467-F57D9EEF6659}">
      <dgm:prSet/>
      <dgm:spPr>
        <a:solidFill>
          <a:srgbClr val="0070C0"/>
        </a:solidFill>
      </dgm:spPr>
      <dgm:t>
        <a:bodyPr/>
        <a:lstStyle/>
        <a:p>
          <a:r>
            <a:rPr lang="en-US" b="1" dirty="0"/>
            <a:t>For self:</a:t>
          </a:r>
        </a:p>
      </dgm:t>
    </dgm:pt>
    <dgm:pt modelId="{D3E0563C-B00A-4055-8EDC-20CB5120CE5A}" type="parTrans" cxnId="{E62E903B-0EDE-4916-81B0-8A26753ABCAF}">
      <dgm:prSet/>
      <dgm:spPr/>
      <dgm:t>
        <a:bodyPr/>
        <a:lstStyle/>
        <a:p>
          <a:endParaRPr lang="en-US"/>
        </a:p>
      </dgm:t>
    </dgm:pt>
    <dgm:pt modelId="{D1B84AD8-9E67-4D92-9C1D-FFCA6760AC0D}" type="sibTrans" cxnId="{E62E903B-0EDE-4916-81B0-8A26753ABCAF}">
      <dgm:prSet/>
      <dgm:spPr/>
      <dgm:t>
        <a:bodyPr/>
        <a:lstStyle/>
        <a:p>
          <a:endParaRPr lang="en-US"/>
        </a:p>
      </dgm:t>
    </dgm:pt>
    <dgm:pt modelId="{E2B0C5FF-C82B-4A6B-B9D1-AAB82EB54F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Implement resilience-building strategies in the midst of adversity.</a:t>
          </a:r>
        </a:p>
      </dgm:t>
    </dgm:pt>
    <dgm:pt modelId="{481092C0-4F88-4C79-9557-CDCD1CDD3C0C}" type="parTrans" cxnId="{257CD0B3-5D95-4A9E-9A44-663D7F7FE3E6}">
      <dgm:prSet/>
      <dgm:spPr/>
      <dgm:t>
        <a:bodyPr/>
        <a:lstStyle/>
        <a:p>
          <a:endParaRPr lang="en-US"/>
        </a:p>
      </dgm:t>
    </dgm:pt>
    <dgm:pt modelId="{6F34EBEA-23C7-4A7D-B1AF-8478F71BCA97}" type="sibTrans" cxnId="{257CD0B3-5D95-4A9E-9A44-663D7F7FE3E6}">
      <dgm:prSet/>
      <dgm:spPr/>
      <dgm:t>
        <a:bodyPr/>
        <a:lstStyle/>
        <a:p>
          <a:endParaRPr lang="en-US"/>
        </a:p>
      </dgm:t>
    </dgm:pt>
    <dgm:pt modelId="{739D6EAE-013B-4834-AA3D-0ADB282FEC1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Reflect on the adversity with a growth mindset and GRACE.</a:t>
          </a:r>
          <a:endParaRPr lang="en-US" dirty="0"/>
        </a:p>
      </dgm:t>
    </dgm:pt>
    <dgm:pt modelId="{18E11427-8A08-4FD1-8D5B-2CD657E5B35A}" type="parTrans" cxnId="{16158A86-34B5-4ACF-B374-146122A88FD3}">
      <dgm:prSet/>
      <dgm:spPr/>
      <dgm:t>
        <a:bodyPr/>
        <a:lstStyle/>
        <a:p>
          <a:endParaRPr lang="en-US"/>
        </a:p>
      </dgm:t>
    </dgm:pt>
    <dgm:pt modelId="{BA53F645-DBD5-406D-889A-F93CFE425E2C}" type="sibTrans" cxnId="{16158A86-34B5-4ACF-B374-146122A88FD3}">
      <dgm:prSet/>
      <dgm:spPr/>
      <dgm:t>
        <a:bodyPr/>
        <a:lstStyle/>
        <a:p>
          <a:endParaRPr lang="en-US"/>
        </a:p>
      </dgm:t>
    </dgm:pt>
    <dgm:pt modelId="{D0DB4B56-3C19-4133-A5FA-2A1EF5AB0BB9}">
      <dgm:prSet/>
      <dgm:spPr>
        <a:solidFill>
          <a:srgbClr val="0070C0"/>
        </a:solidFill>
      </dgm:spPr>
      <dgm:t>
        <a:bodyPr/>
        <a:lstStyle/>
        <a:p>
          <a:r>
            <a:rPr lang="en-US" b="1" i="0" dirty="0"/>
            <a:t>For Patients:</a:t>
          </a:r>
          <a:endParaRPr lang="en-US" dirty="0"/>
        </a:p>
      </dgm:t>
    </dgm:pt>
    <dgm:pt modelId="{EB28C5A0-C0B3-40D6-8109-1B7A90A1616B}" type="parTrans" cxnId="{6DF93748-19F6-466F-8884-B8A8F802F915}">
      <dgm:prSet/>
      <dgm:spPr/>
      <dgm:t>
        <a:bodyPr/>
        <a:lstStyle/>
        <a:p>
          <a:endParaRPr lang="en-US"/>
        </a:p>
      </dgm:t>
    </dgm:pt>
    <dgm:pt modelId="{FC2613D7-2B6B-4E59-9B8B-CF504DF55BCB}" type="sibTrans" cxnId="{6DF93748-19F6-466F-8884-B8A8F802F915}">
      <dgm:prSet/>
      <dgm:spPr/>
      <dgm:t>
        <a:bodyPr/>
        <a:lstStyle/>
        <a:p>
          <a:endParaRPr lang="en-US"/>
        </a:p>
      </dgm:t>
    </dgm:pt>
    <dgm:pt modelId="{75F50C0F-3991-478B-AA23-9CCF9C6D48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Use resilience-based language.</a:t>
          </a:r>
          <a:endParaRPr lang="en-US" dirty="0"/>
        </a:p>
      </dgm:t>
    </dgm:pt>
    <dgm:pt modelId="{F99EDC01-6319-4653-AB37-1AD50958A0F3}" type="parTrans" cxnId="{4B276F3C-EAB6-47AD-8F95-472637447EE0}">
      <dgm:prSet/>
      <dgm:spPr/>
      <dgm:t>
        <a:bodyPr/>
        <a:lstStyle/>
        <a:p>
          <a:endParaRPr lang="en-US"/>
        </a:p>
      </dgm:t>
    </dgm:pt>
    <dgm:pt modelId="{E9A6433E-475B-4808-B763-29FEAB00B87C}" type="sibTrans" cxnId="{4B276F3C-EAB6-47AD-8F95-472637447EE0}">
      <dgm:prSet/>
      <dgm:spPr/>
      <dgm:t>
        <a:bodyPr/>
        <a:lstStyle/>
        <a:p>
          <a:endParaRPr lang="en-US"/>
        </a:p>
      </dgm:t>
    </dgm:pt>
    <dgm:pt modelId="{64FADBD4-7554-420A-8D2E-3F6B9432F45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Help them focus on their response to their circumstances.</a:t>
          </a:r>
        </a:p>
      </dgm:t>
    </dgm:pt>
    <dgm:pt modelId="{0B1C9E82-CC21-4A87-830C-4018918768CF}" type="parTrans" cxnId="{C27BBC15-0D67-4F95-947F-A865032DC9FD}">
      <dgm:prSet/>
      <dgm:spPr/>
      <dgm:t>
        <a:bodyPr/>
        <a:lstStyle/>
        <a:p>
          <a:endParaRPr lang="en-US"/>
        </a:p>
      </dgm:t>
    </dgm:pt>
    <dgm:pt modelId="{747D8379-01DB-47A5-89B5-B3D0E0CAB966}" type="sibTrans" cxnId="{C27BBC15-0D67-4F95-947F-A865032DC9FD}">
      <dgm:prSet/>
      <dgm:spPr/>
      <dgm:t>
        <a:bodyPr/>
        <a:lstStyle/>
        <a:p>
          <a:endParaRPr lang="en-US"/>
        </a:p>
      </dgm:t>
    </dgm:pt>
    <dgm:pt modelId="{78278700-5B6A-42A1-9A1B-092C7D26DA0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When encountering adversity, pause and notice your reactions.</a:t>
          </a:r>
          <a:endParaRPr lang="en-US" dirty="0"/>
        </a:p>
      </dgm:t>
    </dgm:pt>
    <dgm:pt modelId="{70D9ECA9-A7DD-4C85-84B5-3E0E4FC1E854}" type="sibTrans" cxnId="{A68F2C14-B197-4199-90C0-D9F3034C200E}">
      <dgm:prSet/>
      <dgm:spPr/>
      <dgm:t>
        <a:bodyPr/>
        <a:lstStyle/>
        <a:p>
          <a:endParaRPr lang="en-US"/>
        </a:p>
      </dgm:t>
    </dgm:pt>
    <dgm:pt modelId="{3902012F-4524-4817-B4DD-075696E80F13}" type="parTrans" cxnId="{A68F2C14-B197-4199-90C0-D9F3034C200E}">
      <dgm:prSet/>
      <dgm:spPr/>
      <dgm:t>
        <a:bodyPr/>
        <a:lstStyle/>
        <a:p>
          <a:endParaRPr lang="en-US"/>
        </a:p>
      </dgm:t>
    </dgm:pt>
    <dgm:pt modelId="{0D28E3E1-9AB3-4AAA-A569-D89D97E743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“We’re going to overcome this!”</a:t>
          </a:r>
        </a:p>
      </dgm:t>
    </dgm:pt>
    <dgm:pt modelId="{36345A37-6E5D-4196-A35F-6CD9F5FE22F4}" type="parTrans" cxnId="{7DEAA615-A677-4BF4-A6C1-FFFA970605B0}">
      <dgm:prSet/>
      <dgm:spPr/>
      <dgm:t>
        <a:bodyPr/>
        <a:lstStyle/>
        <a:p>
          <a:endParaRPr lang="en-US"/>
        </a:p>
      </dgm:t>
    </dgm:pt>
    <dgm:pt modelId="{3D63899D-6A70-4AD3-A4A2-F2C001153ECA}" type="sibTrans" cxnId="{7DEAA615-A677-4BF4-A6C1-FFFA970605B0}">
      <dgm:prSet/>
      <dgm:spPr/>
      <dgm:t>
        <a:bodyPr/>
        <a:lstStyle/>
        <a:p>
          <a:endParaRPr lang="en-US"/>
        </a:p>
      </dgm:t>
    </dgm:pt>
    <dgm:pt modelId="{156E0E66-017C-4824-9E65-7C4D61318C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Guide them to a growth mindset that focuses on gradual improvements and progress.</a:t>
          </a:r>
          <a:endParaRPr lang="en-US" b="1" dirty="0"/>
        </a:p>
      </dgm:t>
    </dgm:pt>
    <dgm:pt modelId="{CF0DA358-E611-4745-8F8D-97356A45B041}" type="parTrans" cxnId="{A638CD48-4B81-42D0-99E5-C62F913A154B}">
      <dgm:prSet/>
      <dgm:spPr/>
      <dgm:t>
        <a:bodyPr/>
        <a:lstStyle/>
        <a:p>
          <a:endParaRPr lang="en-US"/>
        </a:p>
      </dgm:t>
    </dgm:pt>
    <dgm:pt modelId="{D88036D1-8FCC-4059-A8F0-FCED0B6B8DF9}" type="sibTrans" cxnId="{A638CD48-4B81-42D0-99E5-C62F913A154B}">
      <dgm:prSet/>
      <dgm:spPr/>
      <dgm:t>
        <a:bodyPr/>
        <a:lstStyle/>
        <a:p>
          <a:endParaRPr lang="en-US"/>
        </a:p>
      </dgm:t>
    </dgm:pt>
    <dgm:pt modelId="{9F707C7A-4621-4EDA-9DAE-4615483FC0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Take a “head-on” approach to their care and communicate this in your interactions.</a:t>
          </a:r>
        </a:p>
      </dgm:t>
    </dgm:pt>
    <dgm:pt modelId="{13929113-1B69-4625-A5C8-3389AA1D6C7C}" type="parTrans" cxnId="{C9461708-5F0E-488E-A822-DA8D58E7B134}">
      <dgm:prSet/>
      <dgm:spPr/>
      <dgm:t>
        <a:bodyPr/>
        <a:lstStyle/>
        <a:p>
          <a:endParaRPr lang="en-US"/>
        </a:p>
      </dgm:t>
    </dgm:pt>
    <dgm:pt modelId="{60D37191-A03C-43B4-99B0-40EB2D62783E}" type="sibTrans" cxnId="{C9461708-5F0E-488E-A822-DA8D58E7B134}">
      <dgm:prSet/>
      <dgm:spPr/>
      <dgm:t>
        <a:bodyPr/>
        <a:lstStyle/>
        <a:p>
          <a:endParaRPr lang="en-US"/>
        </a:p>
      </dgm:t>
    </dgm:pt>
    <dgm:pt modelId="{8D259934-5611-47C0-9D6D-EABBFB9BAF31}" type="pres">
      <dgm:prSet presAssocID="{26E2AD60-CFEF-4C55-B128-61331EA60483}" presName="linear" presStyleCnt="0">
        <dgm:presLayoutVars>
          <dgm:dir/>
          <dgm:animLvl val="lvl"/>
          <dgm:resizeHandles val="exact"/>
        </dgm:presLayoutVars>
      </dgm:prSet>
      <dgm:spPr/>
    </dgm:pt>
    <dgm:pt modelId="{BA31F4E3-57C0-4BB0-A54B-2118279E172B}" type="pres">
      <dgm:prSet presAssocID="{5F089A1E-D6F2-4371-8467-F57D9EEF6659}" presName="parentLin" presStyleCnt="0"/>
      <dgm:spPr/>
    </dgm:pt>
    <dgm:pt modelId="{C5308B18-59A0-42D4-8491-ED8262CB8695}" type="pres">
      <dgm:prSet presAssocID="{5F089A1E-D6F2-4371-8467-F57D9EEF6659}" presName="parentLeftMargin" presStyleLbl="node1" presStyleIdx="0" presStyleCnt="2"/>
      <dgm:spPr/>
    </dgm:pt>
    <dgm:pt modelId="{FABFBB66-9714-4BFD-99DE-DA5BB1A7EBA4}" type="pres">
      <dgm:prSet presAssocID="{5F089A1E-D6F2-4371-8467-F57D9EEF665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6652290-5C7A-49E1-A268-16D89F65DC0B}" type="pres">
      <dgm:prSet presAssocID="{5F089A1E-D6F2-4371-8467-F57D9EEF6659}" presName="negativeSpace" presStyleCnt="0"/>
      <dgm:spPr/>
    </dgm:pt>
    <dgm:pt modelId="{A1F39A34-42BE-4232-A7DE-26B0EB827168}" type="pres">
      <dgm:prSet presAssocID="{5F089A1E-D6F2-4371-8467-F57D9EEF6659}" presName="childText" presStyleLbl="conFgAcc1" presStyleIdx="0" presStyleCnt="2">
        <dgm:presLayoutVars>
          <dgm:bulletEnabled val="1"/>
        </dgm:presLayoutVars>
      </dgm:prSet>
      <dgm:spPr/>
    </dgm:pt>
    <dgm:pt modelId="{FDD66EAF-2247-4C7C-B1BD-E557B4F63FE1}" type="pres">
      <dgm:prSet presAssocID="{D1B84AD8-9E67-4D92-9C1D-FFCA6760AC0D}" presName="spaceBetweenRectangles" presStyleCnt="0"/>
      <dgm:spPr/>
    </dgm:pt>
    <dgm:pt modelId="{A9965BA7-AE0B-43FF-AF06-21D9E8BD8379}" type="pres">
      <dgm:prSet presAssocID="{D0DB4B56-3C19-4133-A5FA-2A1EF5AB0BB9}" presName="parentLin" presStyleCnt="0"/>
      <dgm:spPr/>
    </dgm:pt>
    <dgm:pt modelId="{B474F2D8-BFD6-40B2-8C50-DA06F4A12B31}" type="pres">
      <dgm:prSet presAssocID="{D0DB4B56-3C19-4133-A5FA-2A1EF5AB0BB9}" presName="parentLeftMargin" presStyleLbl="node1" presStyleIdx="0" presStyleCnt="2"/>
      <dgm:spPr/>
    </dgm:pt>
    <dgm:pt modelId="{F998BCA7-5487-468D-B2CC-6C2B7FC65B31}" type="pres">
      <dgm:prSet presAssocID="{D0DB4B56-3C19-4133-A5FA-2A1EF5AB0BB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0DB6453-CD5E-480C-A3B7-8D44D119A288}" type="pres">
      <dgm:prSet presAssocID="{D0DB4B56-3C19-4133-A5FA-2A1EF5AB0BB9}" presName="negativeSpace" presStyleCnt="0"/>
      <dgm:spPr/>
    </dgm:pt>
    <dgm:pt modelId="{29943C2B-A3BD-46D4-AE73-0F95CFC1E914}" type="pres">
      <dgm:prSet presAssocID="{D0DB4B56-3C19-4133-A5FA-2A1EF5AB0BB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9461708-5F0E-488E-A822-DA8D58E7B134}" srcId="{D0DB4B56-3C19-4133-A5FA-2A1EF5AB0BB9}" destId="{9F707C7A-4621-4EDA-9DAE-4615483FC03A}" srcOrd="1" destOrd="0" parTransId="{13929113-1B69-4625-A5C8-3389AA1D6C7C}" sibTransId="{60D37191-A03C-43B4-99B0-40EB2D62783E}"/>
    <dgm:cxn modelId="{A68F2C14-B197-4199-90C0-D9F3034C200E}" srcId="{5F089A1E-D6F2-4371-8467-F57D9EEF6659}" destId="{78278700-5B6A-42A1-9A1B-092C7D26DA04}" srcOrd="0" destOrd="0" parTransId="{3902012F-4524-4817-B4DD-075696E80F13}" sibTransId="{70D9ECA9-A7DD-4C85-84B5-3E0E4FC1E854}"/>
    <dgm:cxn modelId="{7DEAA615-A677-4BF4-A6C1-FFFA970605B0}" srcId="{9F707C7A-4621-4EDA-9DAE-4615483FC03A}" destId="{0D28E3E1-9AB3-4AAA-A569-D89D97E74336}" srcOrd="0" destOrd="0" parTransId="{36345A37-6E5D-4196-A35F-6CD9F5FE22F4}" sibTransId="{3D63899D-6A70-4AD3-A4A2-F2C001153ECA}"/>
    <dgm:cxn modelId="{C27BBC15-0D67-4F95-947F-A865032DC9FD}" srcId="{D0DB4B56-3C19-4133-A5FA-2A1EF5AB0BB9}" destId="{64FADBD4-7554-420A-8D2E-3F6B9432F457}" srcOrd="2" destOrd="0" parTransId="{0B1C9E82-CC21-4A87-830C-4018918768CF}" sibTransId="{747D8379-01DB-47A5-89B5-B3D0E0CAB966}"/>
    <dgm:cxn modelId="{62A5922B-B741-442F-B142-81AC802C5CF6}" type="presOf" srcId="{78278700-5B6A-42A1-9A1B-092C7D26DA04}" destId="{A1F39A34-42BE-4232-A7DE-26B0EB827168}" srcOrd="0" destOrd="0" presId="urn:microsoft.com/office/officeart/2005/8/layout/list1"/>
    <dgm:cxn modelId="{C12F5C2F-C7B6-4579-8920-3C3A979C8F94}" type="presOf" srcId="{75F50C0F-3991-478B-AA23-9CCF9C6D48EA}" destId="{29943C2B-A3BD-46D4-AE73-0F95CFC1E914}" srcOrd="0" destOrd="0" presId="urn:microsoft.com/office/officeart/2005/8/layout/list1"/>
    <dgm:cxn modelId="{E62E903B-0EDE-4916-81B0-8A26753ABCAF}" srcId="{26E2AD60-CFEF-4C55-B128-61331EA60483}" destId="{5F089A1E-D6F2-4371-8467-F57D9EEF6659}" srcOrd="0" destOrd="0" parTransId="{D3E0563C-B00A-4055-8EDC-20CB5120CE5A}" sibTransId="{D1B84AD8-9E67-4D92-9C1D-FFCA6760AC0D}"/>
    <dgm:cxn modelId="{4B276F3C-EAB6-47AD-8F95-472637447EE0}" srcId="{D0DB4B56-3C19-4133-A5FA-2A1EF5AB0BB9}" destId="{75F50C0F-3991-478B-AA23-9CCF9C6D48EA}" srcOrd="0" destOrd="0" parTransId="{F99EDC01-6319-4653-AB37-1AD50958A0F3}" sibTransId="{E9A6433E-475B-4808-B763-29FEAB00B87C}"/>
    <dgm:cxn modelId="{BE70CB5C-27FD-46F5-A228-432D3B75B40A}" type="presOf" srcId="{5F089A1E-D6F2-4371-8467-F57D9EEF6659}" destId="{FABFBB66-9714-4BFD-99DE-DA5BB1A7EBA4}" srcOrd="1" destOrd="0" presId="urn:microsoft.com/office/officeart/2005/8/layout/list1"/>
    <dgm:cxn modelId="{8CC79045-ACA2-44BE-9D78-1DC6F67113D4}" type="presOf" srcId="{D0DB4B56-3C19-4133-A5FA-2A1EF5AB0BB9}" destId="{B474F2D8-BFD6-40B2-8C50-DA06F4A12B31}" srcOrd="0" destOrd="0" presId="urn:microsoft.com/office/officeart/2005/8/layout/list1"/>
    <dgm:cxn modelId="{6DF93748-19F6-466F-8884-B8A8F802F915}" srcId="{26E2AD60-CFEF-4C55-B128-61331EA60483}" destId="{D0DB4B56-3C19-4133-A5FA-2A1EF5AB0BB9}" srcOrd="1" destOrd="0" parTransId="{EB28C5A0-C0B3-40D6-8109-1B7A90A1616B}" sibTransId="{FC2613D7-2B6B-4E59-9B8B-CF504DF55BCB}"/>
    <dgm:cxn modelId="{A638CD48-4B81-42D0-99E5-C62F913A154B}" srcId="{D0DB4B56-3C19-4133-A5FA-2A1EF5AB0BB9}" destId="{156E0E66-017C-4824-9E65-7C4D61318C07}" srcOrd="3" destOrd="0" parTransId="{CF0DA358-E611-4745-8F8D-97356A45B041}" sibTransId="{D88036D1-8FCC-4059-A8F0-FCED0B6B8DF9}"/>
    <dgm:cxn modelId="{11542A4B-EB4C-46E7-B463-88B85FB9A968}" type="presOf" srcId="{D0DB4B56-3C19-4133-A5FA-2A1EF5AB0BB9}" destId="{F998BCA7-5487-468D-B2CC-6C2B7FC65B31}" srcOrd="1" destOrd="0" presId="urn:microsoft.com/office/officeart/2005/8/layout/list1"/>
    <dgm:cxn modelId="{8D27B46B-D91D-435B-B21B-0EE0112EB309}" type="presOf" srcId="{156E0E66-017C-4824-9E65-7C4D61318C07}" destId="{29943C2B-A3BD-46D4-AE73-0F95CFC1E914}" srcOrd="0" destOrd="4" presId="urn:microsoft.com/office/officeart/2005/8/layout/list1"/>
    <dgm:cxn modelId="{B8D8E957-36E2-465C-8E78-903408A8C14D}" type="presOf" srcId="{E2B0C5FF-C82B-4A6B-B9D1-AAB82EB54FF0}" destId="{A1F39A34-42BE-4232-A7DE-26B0EB827168}" srcOrd="0" destOrd="1" presId="urn:microsoft.com/office/officeart/2005/8/layout/list1"/>
    <dgm:cxn modelId="{A35D0B79-8F0D-4B8D-B202-BB7CF07BFA22}" type="presOf" srcId="{0D28E3E1-9AB3-4AAA-A569-D89D97E74336}" destId="{29943C2B-A3BD-46D4-AE73-0F95CFC1E914}" srcOrd="0" destOrd="2" presId="urn:microsoft.com/office/officeart/2005/8/layout/list1"/>
    <dgm:cxn modelId="{35DB8C7D-8787-4B6A-828C-A4BAF57C1B1A}" type="presOf" srcId="{26E2AD60-CFEF-4C55-B128-61331EA60483}" destId="{8D259934-5611-47C0-9D6D-EABBFB9BAF31}" srcOrd="0" destOrd="0" presId="urn:microsoft.com/office/officeart/2005/8/layout/list1"/>
    <dgm:cxn modelId="{D2AF6E82-A7CB-4CEA-BF75-8FBF9A5510E7}" type="presOf" srcId="{739D6EAE-013B-4834-AA3D-0ADB282FEC1F}" destId="{A1F39A34-42BE-4232-A7DE-26B0EB827168}" srcOrd="0" destOrd="2" presId="urn:microsoft.com/office/officeart/2005/8/layout/list1"/>
    <dgm:cxn modelId="{19E57A86-766D-46F2-BA0B-9D661F97C08E}" type="presOf" srcId="{5F089A1E-D6F2-4371-8467-F57D9EEF6659}" destId="{C5308B18-59A0-42D4-8491-ED8262CB8695}" srcOrd="0" destOrd="0" presId="urn:microsoft.com/office/officeart/2005/8/layout/list1"/>
    <dgm:cxn modelId="{16158A86-34B5-4ACF-B374-146122A88FD3}" srcId="{5F089A1E-D6F2-4371-8467-F57D9EEF6659}" destId="{739D6EAE-013B-4834-AA3D-0ADB282FEC1F}" srcOrd="2" destOrd="0" parTransId="{18E11427-8A08-4FD1-8D5B-2CD657E5B35A}" sibTransId="{BA53F645-DBD5-406D-889A-F93CFE425E2C}"/>
    <dgm:cxn modelId="{3E66AC92-8C5A-427F-88F0-D5C0C5306066}" type="presOf" srcId="{64FADBD4-7554-420A-8D2E-3F6B9432F457}" destId="{29943C2B-A3BD-46D4-AE73-0F95CFC1E914}" srcOrd="0" destOrd="3" presId="urn:microsoft.com/office/officeart/2005/8/layout/list1"/>
    <dgm:cxn modelId="{257CD0B3-5D95-4A9E-9A44-663D7F7FE3E6}" srcId="{5F089A1E-D6F2-4371-8467-F57D9EEF6659}" destId="{E2B0C5FF-C82B-4A6B-B9D1-AAB82EB54FF0}" srcOrd="1" destOrd="0" parTransId="{481092C0-4F88-4C79-9557-CDCD1CDD3C0C}" sibTransId="{6F34EBEA-23C7-4A7D-B1AF-8478F71BCA97}"/>
    <dgm:cxn modelId="{7011CCB5-83DC-4B32-81E9-B8AF881553F3}" type="presOf" srcId="{9F707C7A-4621-4EDA-9DAE-4615483FC03A}" destId="{29943C2B-A3BD-46D4-AE73-0F95CFC1E914}" srcOrd="0" destOrd="1" presId="urn:microsoft.com/office/officeart/2005/8/layout/list1"/>
    <dgm:cxn modelId="{E4D972CE-0D42-4680-9812-0518F4578F78}" type="presParOf" srcId="{8D259934-5611-47C0-9D6D-EABBFB9BAF31}" destId="{BA31F4E3-57C0-4BB0-A54B-2118279E172B}" srcOrd="0" destOrd="0" presId="urn:microsoft.com/office/officeart/2005/8/layout/list1"/>
    <dgm:cxn modelId="{DE28902C-4985-466E-AA96-8BBC7046F7C4}" type="presParOf" srcId="{BA31F4E3-57C0-4BB0-A54B-2118279E172B}" destId="{C5308B18-59A0-42D4-8491-ED8262CB8695}" srcOrd="0" destOrd="0" presId="urn:microsoft.com/office/officeart/2005/8/layout/list1"/>
    <dgm:cxn modelId="{2C43FA05-538A-4200-97FD-B77845C5A0B0}" type="presParOf" srcId="{BA31F4E3-57C0-4BB0-A54B-2118279E172B}" destId="{FABFBB66-9714-4BFD-99DE-DA5BB1A7EBA4}" srcOrd="1" destOrd="0" presId="urn:microsoft.com/office/officeart/2005/8/layout/list1"/>
    <dgm:cxn modelId="{50711DBD-A86F-4966-8A84-854453234A4E}" type="presParOf" srcId="{8D259934-5611-47C0-9D6D-EABBFB9BAF31}" destId="{E6652290-5C7A-49E1-A268-16D89F65DC0B}" srcOrd="1" destOrd="0" presId="urn:microsoft.com/office/officeart/2005/8/layout/list1"/>
    <dgm:cxn modelId="{6B114F57-414C-427A-8442-FF3F764B8917}" type="presParOf" srcId="{8D259934-5611-47C0-9D6D-EABBFB9BAF31}" destId="{A1F39A34-42BE-4232-A7DE-26B0EB827168}" srcOrd="2" destOrd="0" presId="urn:microsoft.com/office/officeart/2005/8/layout/list1"/>
    <dgm:cxn modelId="{3EBEDDC9-0D4D-4859-AA2F-C436FB756758}" type="presParOf" srcId="{8D259934-5611-47C0-9D6D-EABBFB9BAF31}" destId="{FDD66EAF-2247-4C7C-B1BD-E557B4F63FE1}" srcOrd="3" destOrd="0" presId="urn:microsoft.com/office/officeart/2005/8/layout/list1"/>
    <dgm:cxn modelId="{8EF7A2E3-796A-4E7D-86FB-C39C429BEF46}" type="presParOf" srcId="{8D259934-5611-47C0-9D6D-EABBFB9BAF31}" destId="{A9965BA7-AE0B-43FF-AF06-21D9E8BD8379}" srcOrd="4" destOrd="0" presId="urn:microsoft.com/office/officeart/2005/8/layout/list1"/>
    <dgm:cxn modelId="{96E43E57-C669-4BAA-81FF-A7E38B22A51F}" type="presParOf" srcId="{A9965BA7-AE0B-43FF-AF06-21D9E8BD8379}" destId="{B474F2D8-BFD6-40B2-8C50-DA06F4A12B31}" srcOrd="0" destOrd="0" presId="urn:microsoft.com/office/officeart/2005/8/layout/list1"/>
    <dgm:cxn modelId="{2C1EA973-E815-4932-B15D-7C7D5EB82B7C}" type="presParOf" srcId="{A9965BA7-AE0B-43FF-AF06-21D9E8BD8379}" destId="{F998BCA7-5487-468D-B2CC-6C2B7FC65B31}" srcOrd="1" destOrd="0" presId="urn:microsoft.com/office/officeart/2005/8/layout/list1"/>
    <dgm:cxn modelId="{73A98192-3D06-4F92-82F9-599CB67F7255}" type="presParOf" srcId="{8D259934-5611-47C0-9D6D-EABBFB9BAF31}" destId="{90DB6453-CD5E-480C-A3B7-8D44D119A288}" srcOrd="5" destOrd="0" presId="urn:microsoft.com/office/officeart/2005/8/layout/list1"/>
    <dgm:cxn modelId="{1FDB3F05-1FEC-46D5-9715-160497362FB3}" type="presParOf" srcId="{8D259934-5611-47C0-9D6D-EABBFB9BAF31}" destId="{29943C2B-A3BD-46D4-AE73-0F95CFC1E91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8DAE1-606D-441F-ACE3-F1C660844753}">
      <dsp:nvSpPr>
        <dsp:cNvPr id="0" name=""/>
        <dsp:cNvSpPr/>
      </dsp:nvSpPr>
      <dsp:spPr>
        <a:xfrm>
          <a:off x="0" y="0"/>
          <a:ext cx="52622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17FF1-95CB-4624-9773-2CC2DF4B61FC}">
      <dsp:nvSpPr>
        <dsp:cNvPr id="0" name=""/>
        <dsp:cNvSpPr/>
      </dsp:nvSpPr>
      <dsp:spPr>
        <a:xfrm>
          <a:off x="0" y="0"/>
          <a:ext cx="5262286" cy="306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2"/>
              </a:solidFill>
            </a:rPr>
            <a:t>What it is: </a:t>
          </a:r>
          <a:r>
            <a:rPr lang="en-US" sz="2800" b="1" kern="1200" dirty="0"/>
            <a:t>Self-awareness is the conscious knowledge of your own character, feelings, motives and desires. </a:t>
          </a:r>
          <a:endParaRPr lang="en-US" sz="2800" b="1" i="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involves recognizing your emotions, understanding your thought patterns, and acknowledging how your behavior affects yourself and others.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0" y="0"/>
        <a:ext cx="5262286" cy="3061873"/>
      </dsp:txXfrm>
    </dsp:sp>
    <dsp:sp modelId="{05316DA9-7B72-44E9-88DF-D9F04E101A12}">
      <dsp:nvSpPr>
        <dsp:cNvPr id="0" name=""/>
        <dsp:cNvSpPr/>
      </dsp:nvSpPr>
      <dsp:spPr>
        <a:xfrm>
          <a:off x="0" y="3061873"/>
          <a:ext cx="5262286" cy="0"/>
        </a:xfrm>
        <a:prstGeom prst="line">
          <a:avLst/>
        </a:prstGeom>
        <a:solidFill>
          <a:schemeClr val="accent2">
            <a:hueOff val="-335381"/>
            <a:satOff val="-67363"/>
            <a:lumOff val="11961"/>
            <a:alphaOff val="0"/>
          </a:schemeClr>
        </a:solidFill>
        <a:ln w="12700" cap="flat" cmpd="sng" algn="ctr">
          <a:solidFill>
            <a:schemeClr val="accent2">
              <a:hueOff val="-335381"/>
              <a:satOff val="-67363"/>
              <a:lumOff val="1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D04E2-DCEA-4348-9679-71DA94B56531}">
      <dsp:nvSpPr>
        <dsp:cNvPr id="0" name=""/>
        <dsp:cNvSpPr/>
      </dsp:nvSpPr>
      <dsp:spPr>
        <a:xfrm>
          <a:off x="0" y="3061873"/>
          <a:ext cx="5262286" cy="3061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2"/>
              </a:solidFill>
            </a:rPr>
            <a:t>Why it matters: </a:t>
          </a:r>
          <a:r>
            <a:rPr lang="en-US" sz="2800" b="1" kern="1200" dirty="0">
              <a:solidFill>
                <a:schemeClr val="tx1"/>
              </a:solidFill>
            </a:rPr>
            <a:t>We cannot be at our best without it.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It empowers you to understand and manage your emotions, adapt your behaviors, and engage with challenges in a way that promotes growth and well-being. Self-awareness can be developed through journaling/reflection, meditation and simply pausing to observe your state of being.</a:t>
          </a:r>
        </a:p>
      </dsp:txBody>
      <dsp:txXfrm>
        <a:off x="0" y="3061873"/>
        <a:ext cx="5262286" cy="3061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8DAE1-606D-441F-ACE3-F1C660844753}">
      <dsp:nvSpPr>
        <dsp:cNvPr id="0" name=""/>
        <dsp:cNvSpPr/>
      </dsp:nvSpPr>
      <dsp:spPr>
        <a:xfrm>
          <a:off x="0" y="0"/>
          <a:ext cx="526228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217FF1-95CB-4624-9773-2CC2DF4B61FC}">
      <dsp:nvSpPr>
        <dsp:cNvPr id="0" name=""/>
        <dsp:cNvSpPr/>
      </dsp:nvSpPr>
      <dsp:spPr>
        <a:xfrm>
          <a:off x="0" y="0"/>
          <a:ext cx="5262286" cy="279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>
              <a:solidFill>
                <a:schemeClr val="accent2"/>
              </a:solidFill>
            </a:rPr>
            <a:t>What it is: </a:t>
          </a:r>
          <a:r>
            <a:rPr lang="en-US" sz="2800" b="1" i="0" kern="1200" dirty="0"/>
            <a:t>Resilience is the ability to effectively overcome adversity.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/>
            <a:t>It involves maintaining a positive outlook, adapting to challenging situations, and recovering rapidly from setbacks.</a:t>
          </a:r>
          <a:endParaRPr lang="en-US" sz="1800" kern="1200" dirty="0"/>
        </a:p>
      </dsp:txBody>
      <dsp:txXfrm>
        <a:off x="0" y="0"/>
        <a:ext cx="5262286" cy="2792792"/>
      </dsp:txXfrm>
    </dsp:sp>
    <dsp:sp modelId="{05316DA9-7B72-44E9-88DF-D9F04E101A12}">
      <dsp:nvSpPr>
        <dsp:cNvPr id="0" name=""/>
        <dsp:cNvSpPr/>
      </dsp:nvSpPr>
      <dsp:spPr>
        <a:xfrm>
          <a:off x="0" y="2792792"/>
          <a:ext cx="5262286" cy="0"/>
        </a:xfrm>
        <a:prstGeom prst="line">
          <a:avLst/>
        </a:prstGeom>
        <a:solidFill>
          <a:schemeClr val="accent2">
            <a:hueOff val="-335381"/>
            <a:satOff val="-67363"/>
            <a:lumOff val="11961"/>
            <a:alphaOff val="0"/>
          </a:schemeClr>
        </a:solidFill>
        <a:ln w="12700" cap="flat" cmpd="sng" algn="ctr">
          <a:solidFill>
            <a:schemeClr val="accent2">
              <a:hueOff val="-335381"/>
              <a:satOff val="-67363"/>
              <a:lumOff val="1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CD04E2-DCEA-4348-9679-71DA94B56531}">
      <dsp:nvSpPr>
        <dsp:cNvPr id="0" name=""/>
        <dsp:cNvSpPr/>
      </dsp:nvSpPr>
      <dsp:spPr>
        <a:xfrm>
          <a:off x="0" y="2792792"/>
          <a:ext cx="5262286" cy="27927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2"/>
              </a:solidFill>
            </a:rPr>
            <a:t>Why it matters: </a:t>
          </a:r>
          <a:r>
            <a:rPr lang="en-US" sz="2800" b="1" i="0" kern="1200" dirty="0"/>
            <a:t>We encounter some level of adversity nearly everyday, and resilience allows us to maintain high performance and wellness through those experiences.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0" kern="1200" dirty="0"/>
            <a:t>It includes growing and developing through obstacles and is a skil</a:t>
          </a:r>
          <a:r>
            <a:rPr lang="en-US" sz="1800" kern="1200" dirty="0"/>
            <a:t>l that can be strengthened.</a:t>
          </a:r>
        </a:p>
      </dsp:txBody>
      <dsp:txXfrm>
        <a:off x="0" y="2792792"/>
        <a:ext cx="5262286" cy="27927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39A34-42BE-4232-A7DE-26B0EB827168}">
      <dsp:nvSpPr>
        <dsp:cNvPr id="0" name=""/>
        <dsp:cNvSpPr/>
      </dsp:nvSpPr>
      <dsp:spPr>
        <a:xfrm>
          <a:off x="0" y="293999"/>
          <a:ext cx="5578939" cy="239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988" tIns="395732" rIns="43298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When encountering adversity, pause and notice your reactions.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Implement resilience-building strategies in the midst of adversity.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Reflect on the adversity with a growth mindset and GRACE.</a:t>
          </a:r>
          <a:endParaRPr lang="en-US" sz="1900" kern="1200" dirty="0"/>
        </a:p>
      </dsp:txBody>
      <dsp:txXfrm>
        <a:off x="0" y="293999"/>
        <a:ext cx="5578939" cy="2394000"/>
      </dsp:txXfrm>
    </dsp:sp>
    <dsp:sp modelId="{FABFBB66-9714-4BFD-99DE-DA5BB1A7EBA4}">
      <dsp:nvSpPr>
        <dsp:cNvPr id="0" name=""/>
        <dsp:cNvSpPr/>
      </dsp:nvSpPr>
      <dsp:spPr>
        <a:xfrm>
          <a:off x="278946" y="13559"/>
          <a:ext cx="3905257" cy="56088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609" tIns="0" rIns="1476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For self:</a:t>
          </a:r>
        </a:p>
      </dsp:txBody>
      <dsp:txXfrm>
        <a:off x="306326" y="40939"/>
        <a:ext cx="3850497" cy="506120"/>
      </dsp:txXfrm>
    </dsp:sp>
    <dsp:sp modelId="{29943C2B-A3BD-46D4-AE73-0F95CFC1E914}">
      <dsp:nvSpPr>
        <dsp:cNvPr id="0" name=""/>
        <dsp:cNvSpPr/>
      </dsp:nvSpPr>
      <dsp:spPr>
        <a:xfrm>
          <a:off x="0" y="3071039"/>
          <a:ext cx="5578939" cy="3411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2988" tIns="395732" rIns="43298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i="0" kern="1200" dirty="0"/>
            <a:t>Use resilience-based language.</a:t>
          </a:r>
          <a:endParaRPr lang="en-US" sz="190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Take a “head-on” approach to their care and communicate this in your interactions.</a:t>
          </a:r>
        </a:p>
        <a:p>
          <a:pPr marL="342900" lvl="2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“We’re going to overcome this!”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Help them focus on their response to their circumstances.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Guide them to a growth mindset that focuses on gradual improvements and progress.</a:t>
          </a:r>
          <a:endParaRPr lang="en-US" sz="1900" b="1" kern="1200" dirty="0"/>
        </a:p>
      </dsp:txBody>
      <dsp:txXfrm>
        <a:off x="0" y="3071039"/>
        <a:ext cx="5578939" cy="3411450"/>
      </dsp:txXfrm>
    </dsp:sp>
    <dsp:sp modelId="{F998BCA7-5487-468D-B2CC-6C2B7FC65B31}">
      <dsp:nvSpPr>
        <dsp:cNvPr id="0" name=""/>
        <dsp:cNvSpPr/>
      </dsp:nvSpPr>
      <dsp:spPr>
        <a:xfrm>
          <a:off x="278946" y="2790600"/>
          <a:ext cx="3905257" cy="56088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609" tIns="0" rIns="1476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/>
            <a:t>For Patients:</a:t>
          </a:r>
          <a:endParaRPr lang="en-US" sz="1900" kern="1200" dirty="0"/>
        </a:p>
      </dsp:txBody>
      <dsp:txXfrm>
        <a:off x="306326" y="2817980"/>
        <a:ext cx="3850497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284F4-8432-46FE-BEAA-F3E371F21C2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97539-5DB8-43D0-B550-0F869B5CA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1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97539-5DB8-43D0-B550-0F869B5CA3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684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97539-5DB8-43D0-B550-0F869B5CA3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97539-5DB8-43D0-B550-0F869B5CA3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4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97539-5DB8-43D0-B550-0F869B5CA3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27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B97539-5DB8-43D0-B550-0F869B5CA3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02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0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61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5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26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3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78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81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54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4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4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72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10/15/2024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96" r:id="rId6"/>
    <p:sldLayoutId id="2147483692" r:id="rId7"/>
    <p:sldLayoutId id="2147483693" r:id="rId8"/>
    <p:sldLayoutId id="2147483694" r:id="rId9"/>
    <p:sldLayoutId id="2147483695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28D0BC-24E5-4DF5-A556-B8F669D4298E}"/>
              </a:ext>
            </a:extLst>
          </p:cNvPr>
          <p:cNvSpPr/>
          <p:nvPr/>
        </p:nvSpPr>
        <p:spPr>
          <a:xfrm>
            <a:off x="-1" y="-3333"/>
            <a:ext cx="6083644" cy="6864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EF31-A2E9-F953-BEAD-44DF14B714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919" y="-389405"/>
            <a:ext cx="5623806" cy="2387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u="sng" dirty="0">
                <a:solidFill>
                  <a:schemeClr val="accent2"/>
                </a:solidFill>
              </a:rPr>
              <a:t>Mind Over Matter </a:t>
            </a:r>
            <a:r>
              <a:rPr lang="en-US" sz="2800" dirty="0">
                <a:solidFill>
                  <a:schemeClr val="accent2"/>
                </a:solidFill>
              </a:rPr>
              <a:t>Leveraging Sport Psychology to Enhance Resilience in Healthcare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72C9D1-392F-8D16-2847-4CE2E47E9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919" y="2384267"/>
            <a:ext cx="4910841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Ben </a:t>
            </a:r>
            <a:r>
              <a:rPr lang="en-US" dirty="0" err="1"/>
              <a:t>Merkling</a:t>
            </a:r>
            <a:r>
              <a:rPr lang="en-US" dirty="0"/>
              <a:t>, PsyD, LP, CMPC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VP of Clinical Services | Sport Psychologist</a:t>
            </a:r>
          </a:p>
        </p:txBody>
      </p:sp>
      <p:pic>
        <p:nvPicPr>
          <p:cNvPr id="5" name="Picture 4" descr="Brain with a stethoscope">
            <a:extLst>
              <a:ext uri="{FF2B5EF4-FFF2-40B4-BE49-F238E27FC236}">
                <a16:creationId xmlns:a16="http://schemas.microsoft.com/office/drawing/2014/main" id="{D73325F7-AA3E-921D-78FA-9376705FB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r="12189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F6F3662-4648-0ED0-1617-7F1D52D66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7" y="3166565"/>
            <a:ext cx="5690628" cy="35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768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Take it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“Head On!”</a:t>
            </a:r>
          </a:p>
        </p:txBody>
      </p:sp>
      <p:pic>
        <p:nvPicPr>
          <p:cNvPr id="5" name="Picture 4" descr="Young woman balancing football on forehead">
            <a:extLst>
              <a:ext uri="{FF2B5EF4-FFF2-40B4-BE49-F238E27FC236}">
                <a16:creationId xmlns:a16="http://schemas.microsoft.com/office/drawing/2014/main" id="{1FD74011-03E7-5F9E-1C6C-6567426E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4"/>
            <a:ext cx="5183746" cy="61499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Taking the challenge “head on” is the process of…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Pausing to notice we’re feeling overwhelmed by the circumstances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Deciding to “fight” or compete with the challenge in front of you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Tapping into determination to overcome it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“Hitting” it…before it hits you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</a:rPr>
              <a:t>We do this through self-talk and focusing on the controllable steps of the process</a:t>
            </a:r>
          </a:p>
        </p:txBody>
      </p:sp>
    </p:spTree>
    <p:extLst>
      <p:ext uri="{BB962C8B-B14F-4D97-AF65-F5344CB8AC3E}">
        <p14:creationId xmlns:p14="http://schemas.microsoft.com/office/powerpoint/2010/main" val="840172175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Exercise</a:t>
            </a:r>
          </a:p>
        </p:txBody>
      </p:sp>
      <p:pic>
        <p:nvPicPr>
          <p:cNvPr id="5" name="Picture 4" descr="Child playing with blocks">
            <a:extLst>
              <a:ext uri="{FF2B5EF4-FFF2-40B4-BE49-F238E27FC236}">
                <a16:creationId xmlns:a16="http://schemas.microsoft.com/office/drawing/2014/main" id="{1FD74011-03E7-5F9E-1C6C-6567426E4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b="7824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4"/>
            <a:ext cx="5183746" cy="6149975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Imagine you just arrived home after a stressful day at work, and as you walk to the couch, you step on a LEGO…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Immediately pain races up your foot, even radiating into your lower leg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You just cleaned the house yesterday, and yet there are toys covering the ground… again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You partner is sitting on the couch scrolling on their phone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How do you initially want to respond?</a:t>
            </a:r>
          </a:p>
        </p:txBody>
      </p:sp>
    </p:spTree>
    <p:extLst>
      <p:ext uri="{BB962C8B-B14F-4D97-AF65-F5344CB8AC3E}">
        <p14:creationId xmlns:p14="http://schemas.microsoft.com/office/powerpoint/2010/main" val="50119611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730EF98-A377-4235-9CED-EE434877E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B9F3-69F4-40E5-A044-3F65CA033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139037" cy="26995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SERR Model</a:t>
            </a:r>
          </a:p>
        </p:txBody>
      </p:sp>
      <p:pic>
        <p:nvPicPr>
          <p:cNvPr id="6" name="Picture 5" descr="A black background with a white cross&#10;&#10;Description automatically generated">
            <a:extLst>
              <a:ext uri="{FF2B5EF4-FFF2-40B4-BE49-F238E27FC236}">
                <a16:creationId xmlns:a16="http://schemas.microsoft.com/office/drawing/2014/main" id="{4F7E2BDA-D2E4-0C54-A68A-730A05AB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3" y="4652432"/>
            <a:ext cx="5332956" cy="8132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EC0EA9-C59B-41DA-BC24-816C2B13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2" y="0"/>
            <a:ext cx="6095998" cy="6858000"/>
            <a:chOff x="6096002" y="-9073"/>
            <a:chExt cx="6095998" cy="68670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56C42F-62A1-4EF0-A939-AD5B33CD5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06EBE5-B060-4699-84D2-8DE482E3A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90" y="365124"/>
            <a:ext cx="5245658" cy="615559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Behaviors dictate results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Accept the </a:t>
            </a:r>
            <a:r>
              <a:rPr lang="en-US" sz="2400" u="sng" dirty="0"/>
              <a:t>S</a:t>
            </a:r>
            <a:r>
              <a:rPr lang="en-US" sz="2400" dirty="0"/>
              <a:t>ITUATION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Accept the </a:t>
            </a:r>
            <a:r>
              <a:rPr lang="en-US" sz="2400" u="sng" dirty="0"/>
              <a:t>E</a:t>
            </a:r>
            <a:r>
              <a:rPr lang="en-US" sz="2400" dirty="0"/>
              <a:t>MOTION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Focus on your </a:t>
            </a:r>
            <a:r>
              <a:rPr lang="en-US" sz="2400" u="sng" dirty="0"/>
              <a:t>R</a:t>
            </a:r>
            <a:r>
              <a:rPr lang="en-US" sz="2400" dirty="0"/>
              <a:t>ESPONSE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Your response determines the </a:t>
            </a:r>
            <a:r>
              <a:rPr lang="en-US" sz="2400" u="sng" dirty="0"/>
              <a:t>R</a:t>
            </a:r>
            <a:r>
              <a:rPr lang="en-US" sz="2400" dirty="0"/>
              <a:t>ESULT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</a:rPr>
              <a:t>The SERR model can be used to intentionally prepare and respond to adversity to drive more optimal results – no matter the situation or how you feel</a:t>
            </a:r>
          </a:p>
        </p:txBody>
      </p:sp>
    </p:spTree>
    <p:extLst>
      <p:ext uri="{BB962C8B-B14F-4D97-AF65-F5344CB8AC3E}">
        <p14:creationId xmlns:p14="http://schemas.microsoft.com/office/powerpoint/2010/main" val="3760808966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Exercise</a:t>
            </a:r>
          </a:p>
        </p:txBody>
      </p:sp>
      <p:pic>
        <p:nvPicPr>
          <p:cNvPr id="5" name="Picture 4" descr="Bike against yellow wall">
            <a:extLst>
              <a:ext uri="{FF2B5EF4-FFF2-40B4-BE49-F238E27FC236}">
                <a16:creationId xmlns:a16="http://schemas.microsoft.com/office/drawing/2014/main" id="{1FD74011-03E7-5F9E-1C6C-6567426E4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7881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4"/>
            <a:ext cx="5183746" cy="614997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Imagine the first time you learned to ride a bike (or tried something new)…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Everyone else seemed to know how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kept making mistakes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looked silly (really, really silly)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got frustrated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Maybe you felt defeated or deflated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kept trying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eventually improved and learned!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What made it possible for you to do so?</a:t>
            </a:r>
          </a:p>
        </p:txBody>
      </p:sp>
    </p:spTree>
    <p:extLst>
      <p:ext uri="{BB962C8B-B14F-4D97-AF65-F5344CB8AC3E}">
        <p14:creationId xmlns:p14="http://schemas.microsoft.com/office/powerpoint/2010/main" val="241325311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730EF98-A377-4235-9CED-EE434877E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1DB9F3-69F4-40E5-A044-3F65CA033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139037" cy="26995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Growth Mindset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EC0EA9-C59B-41DA-BC24-816C2B13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2" y="0"/>
            <a:ext cx="6095998" cy="6858000"/>
            <a:chOff x="6096002" y="-9073"/>
            <a:chExt cx="6095998" cy="686707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56C42F-62A1-4EF0-A939-AD5B33CD5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206EBE5-B060-4699-84D2-8DE482E3A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790" y="365124"/>
            <a:ext cx="5245658" cy="6155597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A growth mindset is…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 belief that your abilities can grow and develop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Focusing on growth and trying to improve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Openness to new experiences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Willingness to step outside your comfort zone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Accepting that mistakes and failures happen to all of us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Giving yourself GRACE when you experience setbacks – which is difficult, but critical to overcoming adversity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>
                <a:solidFill>
                  <a:srgbClr val="00B050"/>
                </a:solidFill>
              </a:rPr>
              <a:t>Learn, burn, return!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FD6190-0F07-2A50-414A-2DA39B635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b="16950"/>
          <a:stretch/>
        </p:blipFill>
        <p:spPr>
          <a:xfrm>
            <a:off x="0" y="3429001"/>
            <a:ext cx="609599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0855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0FA42B-7558-0C69-0166-7A586E50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Integration &amp; Implementation</a:t>
            </a:r>
          </a:p>
        </p:txBody>
      </p:sp>
      <p:pic>
        <p:nvPicPr>
          <p:cNvPr id="6" name="Picture 5" descr="Tennis racket pattern on a purple background">
            <a:extLst>
              <a:ext uri="{FF2B5EF4-FFF2-40B4-BE49-F238E27FC236}">
                <a16:creationId xmlns:a16="http://schemas.microsoft.com/office/drawing/2014/main" id="{B1D24060-EBF7-77DB-45E7-3478665E0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b="9118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02C10485-2381-9826-E8B4-8ACF03A912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4257403"/>
              </p:ext>
            </p:extLst>
          </p:nvPr>
        </p:nvGraphicFramePr>
        <p:xfrm>
          <a:off x="6354529" y="200026"/>
          <a:ext cx="5578939" cy="649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351846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71FA1-A6BB-14FA-7813-9B064A7E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CD19D3-C7F0-FA4D-0AF1-C2459B7E9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Roberts, T., &amp; Jones, C. (2023). Promoting resilience in healthcare professionals: A narrative review. </a:t>
            </a:r>
            <a:r>
              <a:rPr lang="en-US" sz="2000" i="1" dirty="0"/>
              <a:t>Journal of Healthcare Management, 68</a:t>
            </a:r>
            <a:r>
              <a:rPr lang="en-US" sz="2000" dirty="0"/>
              <a:t>(2), 107-120.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Sturgeon, J. A., &amp; </a:t>
            </a:r>
            <a:r>
              <a:rPr lang="en-US" sz="2000" dirty="0" err="1"/>
              <a:t>Zautra</a:t>
            </a:r>
            <a:r>
              <a:rPr lang="en-US" sz="2000" dirty="0"/>
              <a:t>, A. J. (2010). </a:t>
            </a:r>
            <a:r>
              <a:rPr lang="en-US" sz="2000" i="1" dirty="0"/>
              <a:t>Resilience: A new paradigm for adaptation to chronic pain.</a:t>
            </a:r>
            <a:r>
              <a:rPr lang="en-US" sz="2000" dirty="0"/>
              <a:t> Current Pain and Headache Reports, 14(2), 105–112. https://doi.org/10.1007/s11916-010-0095-9</a:t>
            </a:r>
            <a:endParaRPr lang="en-US" sz="2000" spc="143" dirty="0">
              <a:solidFill>
                <a:srgbClr val="000000"/>
              </a:solidFill>
              <a:latin typeface="Manrope 2"/>
            </a:endParaRPr>
          </a:p>
        </p:txBody>
      </p:sp>
    </p:spTree>
    <p:extLst>
      <p:ext uri="{BB962C8B-B14F-4D97-AF65-F5344CB8AC3E}">
        <p14:creationId xmlns:p14="http://schemas.microsoft.com/office/powerpoint/2010/main" val="138564337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0A2BE-043F-D41D-3241-71E4A18E7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13C4-CB25-0974-075B-0A77A5A66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A93CD-EFDB-A02F-3212-038BC0F4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5400" dirty="0"/>
          </a:p>
          <a:p>
            <a:pPr algn="ctr"/>
            <a:r>
              <a:rPr lang="en-US" sz="5400" dirty="0"/>
              <a:t>Questions?</a:t>
            </a:r>
            <a:endParaRPr lang="en-US" sz="5400" spc="143" dirty="0">
              <a:solidFill>
                <a:srgbClr val="000000"/>
              </a:solidFill>
              <a:latin typeface="Manrope 2"/>
            </a:endParaRPr>
          </a:p>
        </p:txBody>
      </p:sp>
    </p:spTree>
    <p:extLst>
      <p:ext uri="{BB962C8B-B14F-4D97-AF65-F5344CB8AC3E}">
        <p14:creationId xmlns:p14="http://schemas.microsoft.com/office/powerpoint/2010/main" val="153755112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892D1-2E09-2E7B-5A0E-97B3CEDF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Premier Sport Psychology | Premier Performance Advising</a:t>
            </a:r>
          </a:p>
        </p:txBody>
      </p:sp>
      <p:pic>
        <p:nvPicPr>
          <p:cNvPr id="5" name="Picture 4" descr="Hands-on top of each other">
            <a:extLst>
              <a:ext uri="{FF2B5EF4-FFF2-40B4-BE49-F238E27FC236}">
                <a16:creationId xmlns:a16="http://schemas.microsoft.com/office/drawing/2014/main" id="{25AC5CF9-F2BE-949E-A684-BCFCEE627A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667" r="5458"/>
          <a:stretch/>
        </p:blipFill>
        <p:spPr>
          <a:xfrm>
            <a:off x="2892286" y="3428989"/>
            <a:ext cx="3203711" cy="34290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3042-86CD-D7A2-1F14-B2A7AC2D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5"/>
            <a:ext cx="5183746" cy="6196096"/>
          </a:xfrm>
        </p:spPr>
        <p:txBody>
          <a:bodyPr anchor="ctr"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20+ professionals who provide mental health and/or mental performance coaching</a:t>
            </a:r>
          </a:p>
          <a:p>
            <a:pPr marL="5715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/>
              <a:t>Specializations include trauma, mood/anxiety disorders, ADHD, addiction, injury recovery, leadership development, team cohesion, high-performance, and more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Comprehensive sport psychology services </a:t>
            </a:r>
            <a:r>
              <a:rPr lang="en-US" sz="1800" dirty="0"/>
              <a:t>to multiple professional teams (NBA/WNBA, NFL, NHL, MLB, etc.), Olympic/Paralympic and USA National Teams, DI, DII and D3 collegiate athletic departments and hundreds of club, high school and youth organizations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Individual and group consulting/facilitation </a:t>
            </a:r>
            <a:r>
              <a:rPr lang="en-US" sz="1800" dirty="0"/>
              <a:t>(presentations, workshops, sessions, etc.)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Executive coaching, leadership development and consulting services for businesses </a:t>
            </a:r>
            <a:r>
              <a:rPr lang="en-US" sz="1800" dirty="0"/>
              <a:t>(Fortune 500, Fortune 100, etc.)</a:t>
            </a:r>
          </a:p>
        </p:txBody>
      </p:sp>
      <p:pic>
        <p:nvPicPr>
          <p:cNvPr id="6" name="Picture 5" descr="Ice hockey puck and sticks during a match">
            <a:extLst>
              <a:ext uri="{FF2B5EF4-FFF2-40B4-BE49-F238E27FC236}">
                <a16:creationId xmlns:a16="http://schemas.microsoft.com/office/drawing/2014/main" id="{0D94C0C4-C130-3863-C728-ABDC6CDE6B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6" r="20346"/>
          <a:stretch/>
        </p:blipFill>
        <p:spPr>
          <a:xfrm>
            <a:off x="0" y="3428978"/>
            <a:ext cx="3051313" cy="34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6475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94851F-EE12-84D7-038D-9EA869A2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Sport Psychology In A Nutshell…</a:t>
            </a:r>
          </a:p>
        </p:txBody>
      </p:sp>
      <p:pic>
        <p:nvPicPr>
          <p:cNvPr id="9" name="Picture 8" descr="Close up of peanuts">
            <a:extLst>
              <a:ext uri="{FF2B5EF4-FFF2-40B4-BE49-F238E27FC236}">
                <a16:creationId xmlns:a16="http://schemas.microsoft.com/office/drawing/2014/main" id="{A99C5B04-B545-9FDA-0AF8-F78D00271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1" r="-2" b="38271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166A5-74C0-7C7A-A5A0-B82DF3F3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4"/>
            <a:ext cx="5183746" cy="603567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/>
              <a:t>Sport Psychology can be viewed as “Mindset Management” for peak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Know </a:t>
            </a:r>
            <a:r>
              <a:rPr lang="en-US" b="1" dirty="0"/>
              <a:t>“where” </a:t>
            </a:r>
            <a:r>
              <a:rPr lang="en-US" dirty="0"/>
              <a:t>your mind is at in the present moment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Know </a:t>
            </a:r>
            <a:r>
              <a:rPr lang="en-US" b="1" dirty="0"/>
              <a:t>“where” </a:t>
            </a:r>
            <a:r>
              <a:rPr lang="en-US" dirty="0"/>
              <a:t>your mind needs to be to perform at your best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Know </a:t>
            </a:r>
            <a:r>
              <a:rPr lang="en-US" b="1" dirty="0"/>
              <a:t>“how” </a:t>
            </a:r>
            <a:r>
              <a:rPr lang="en-US" dirty="0"/>
              <a:t>to get your mind from where it is in the moment to where it needs to be to perform well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Often, this includes self-talk and “coaching” ourselves to be at our best in any given situation</a:t>
            </a:r>
          </a:p>
        </p:txBody>
      </p:sp>
    </p:spTree>
    <p:extLst>
      <p:ext uri="{BB962C8B-B14F-4D97-AF65-F5344CB8AC3E}">
        <p14:creationId xmlns:p14="http://schemas.microsoft.com/office/powerpoint/2010/main" val="253659690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80A34A-731B-4B77-8D1A-4326EA612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2F71E-E88B-4447-A855-897A9161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88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Man meditating in meadows">
            <a:extLst>
              <a:ext uri="{FF2B5EF4-FFF2-40B4-BE49-F238E27FC236}">
                <a16:creationId xmlns:a16="http://schemas.microsoft.com/office/drawing/2014/main" id="{0ED39720-2B39-D807-2976-2A00EBAE5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5" r="20405"/>
          <a:stretch/>
        </p:blipFill>
        <p:spPr>
          <a:xfrm flipH="1">
            <a:off x="7142" y="0"/>
            <a:ext cx="60888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0FDAC-A1B8-420A-7B79-9789CE3C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8" y="155915"/>
            <a:ext cx="5071550" cy="581142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Self-Awareness: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3200" dirty="0">
                <a:solidFill>
                  <a:schemeClr val="accent2"/>
                </a:solidFill>
              </a:rPr>
              <a:t>A cornerstone of performance and </a:t>
            </a: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3200" dirty="0">
                <a:solidFill>
                  <a:schemeClr val="accent2"/>
                </a:solidFill>
              </a:rPr>
              <a:t>wellness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E877EB-0CD7-0E49-1EBD-896EE688E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7766369"/>
              </p:ext>
            </p:extLst>
          </p:nvPr>
        </p:nvGraphicFramePr>
        <p:xfrm>
          <a:off x="6445526" y="591378"/>
          <a:ext cx="5262286" cy="6123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729798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80A34A-731B-4B77-8D1A-4326EA612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A2F71E-E88B-4447-A855-897A9161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88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Person on icy mountains">
            <a:extLst>
              <a:ext uri="{FF2B5EF4-FFF2-40B4-BE49-F238E27FC236}">
                <a16:creationId xmlns:a16="http://schemas.microsoft.com/office/drawing/2014/main" id="{0ED39720-2B39-D807-2976-2A00EBAE5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6" r="20376"/>
          <a:stretch/>
        </p:blipFill>
        <p:spPr>
          <a:xfrm>
            <a:off x="7142" y="0"/>
            <a:ext cx="608885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0FDAC-A1B8-420A-7B79-9789CE3C7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8" y="481035"/>
            <a:ext cx="5071550" cy="581142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Understanding Resilience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6E877EB-0CD7-0E49-1EBD-896EE688EC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8067732"/>
              </p:ext>
            </p:extLst>
          </p:nvPr>
        </p:nvGraphicFramePr>
        <p:xfrm>
          <a:off x="6445526" y="591378"/>
          <a:ext cx="5262286" cy="5585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855662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82CA0-ABD7-0850-484D-ADD0A94FE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Benefits of Resilience</a:t>
            </a:r>
          </a:p>
        </p:txBody>
      </p:sp>
      <p:pic>
        <p:nvPicPr>
          <p:cNvPr id="15" name="Picture 14" descr="Two people holding each other's hands">
            <a:extLst>
              <a:ext uri="{FF2B5EF4-FFF2-40B4-BE49-F238E27FC236}">
                <a16:creationId xmlns:a16="http://schemas.microsoft.com/office/drawing/2014/main" id="{F88B80E9-DF3F-045D-86E0-F9E8CC5C64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64" b="8067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39CBE-29A4-57C0-644C-C3875D633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499499"/>
            <a:ext cx="5290927" cy="5264150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accent2"/>
                </a:solidFill>
              </a:rPr>
              <a:t>For healthcare professionals</a:t>
            </a:r>
            <a:r>
              <a:rPr lang="en-US" sz="1800" b="1" baseline="30000" dirty="0">
                <a:solidFill>
                  <a:schemeClr val="accent2"/>
                </a:solidFill>
              </a:rPr>
              <a:t>1</a:t>
            </a:r>
            <a:r>
              <a:rPr lang="en-US" sz="2800" b="1" dirty="0">
                <a:solidFill>
                  <a:schemeClr val="accent2"/>
                </a:solidFill>
              </a:rPr>
              <a:t>…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Prevent burnout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Cope effectively with stress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Decrease symptoms of depression and anxiety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better patient outcomes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b="1" dirty="0">
                <a:solidFill>
                  <a:schemeClr val="accent2"/>
                </a:solidFill>
              </a:rPr>
              <a:t>For patients</a:t>
            </a:r>
            <a:r>
              <a:rPr lang="en-US" sz="1800" b="1" baseline="30000" dirty="0">
                <a:solidFill>
                  <a:schemeClr val="accent2"/>
                </a:solidFill>
              </a:rPr>
              <a:t>2</a:t>
            </a:r>
            <a:r>
              <a:rPr lang="en-US" sz="2800" b="1" dirty="0">
                <a:solidFill>
                  <a:schemeClr val="accent2"/>
                </a:solidFill>
              </a:rPr>
              <a:t>…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Overall quality of life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Cope effectively with emotional distress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Maintain good health habits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Experience better health outcomes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89A2C-D7C1-6C72-CEAB-DF4C77F0DFEF}"/>
              </a:ext>
            </a:extLst>
          </p:cNvPr>
          <p:cNvSpPr txBox="1"/>
          <p:nvPr/>
        </p:nvSpPr>
        <p:spPr>
          <a:xfrm>
            <a:off x="6320011" y="6277220"/>
            <a:ext cx="2721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baseline="30000" dirty="0"/>
              <a:t>1</a:t>
            </a:r>
            <a:r>
              <a:rPr lang="en-US" sz="1200" dirty="0"/>
              <a:t>(Roberts &amp; Jones, 2023)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598EB9-C6B5-093B-F497-910A16AF8CE7}"/>
              </a:ext>
            </a:extLst>
          </p:cNvPr>
          <p:cNvSpPr txBox="1"/>
          <p:nvPr/>
        </p:nvSpPr>
        <p:spPr>
          <a:xfrm>
            <a:off x="6322034" y="6500740"/>
            <a:ext cx="29221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baseline="30000" dirty="0"/>
              <a:t>2</a:t>
            </a:r>
            <a:r>
              <a:rPr lang="en-US" sz="1200" dirty="0"/>
              <a:t>(Sturgeon &amp; </a:t>
            </a:r>
            <a:r>
              <a:rPr lang="en-US" sz="1200" dirty="0" err="1"/>
              <a:t>Zautra</a:t>
            </a:r>
            <a:r>
              <a:rPr lang="en-US" sz="1200" dirty="0"/>
              <a:t>, 2010) </a:t>
            </a:r>
          </a:p>
        </p:txBody>
      </p:sp>
    </p:spTree>
    <p:extLst>
      <p:ext uri="{BB962C8B-B14F-4D97-AF65-F5344CB8AC3E}">
        <p14:creationId xmlns:p14="http://schemas.microsoft.com/office/powerpoint/2010/main" val="4195088122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36FEA-315A-0B22-0311-068CA6045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0005"/>
            <a:ext cx="5252571" cy="27664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Resilience in High-Performing Individuals</a:t>
            </a:r>
          </a:p>
        </p:txBody>
      </p:sp>
      <p:pic>
        <p:nvPicPr>
          <p:cNvPr id="6" name="Picture 5" descr="Paper people pyramid">
            <a:extLst>
              <a:ext uri="{FF2B5EF4-FFF2-40B4-BE49-F238E27FC236}">
                <a16:creationId xmlns:a16="http://schemas.microsoft.com/office/drawing/2014/main" id="{59EBD5B4-E779-9F47-1028-99E5C674A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" b="20218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E75C2-97DD-FADE-2DE9-5C8463663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550" y="523081"/>
            <a:ext cx="5049475" cy="581183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i="0" dirty="0">
                <a:effectLst/>
                <a:latin typeface="YAFdtQi73Xs 0"/>
              </a:rPr>
              <a:t>Performance Under Pressure:</a:t>
            </a:r>
            <a:r>
              <a:rPr lang="en-US" b="0" i="0" dirty="0">
                <a:effectLst/>
                <a:latin typeface="YAFdtQi73Xs 0"/>
              </a:rPr>
              <a:t> Mental resilience allows individuals to maintain focus and perform consistently under pressure.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effectLst/>
              <a:latin typeface="YAFdtQi73Xs 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i="0" dirty="0">
                <a:effectLst/>
                <a:latin typeface="YAFdtQi73Xs 0"/>
              </a:rPr>
              <a:t>Emotional Stability: </a:t>
            </a:r>
            <a:r>
              <a:rPr lang="en-US" b="0" i="0" dirty="0">
                <a:effectLst/>
                <a:latin typeface="YAFdtQi73Xs 0"/>
              </a:rPr>
              <a:t>Resilient individuals manage stress and emotions effectively, leading to </a:t>
            </a:r>
            <a:r>
              <a:rPr lang="en-US" dirty="0">
                <a:latin typeface="YAFdtQi73Xs 0"/>
              </a:rPr>
              <a:t>healthy personal </a:t>
            </a:r>
            <a:r>
              <a:rPr lang="en-US" b="0" i="0" dirty="0">
                <a:effectLst/>
                <a:latin typeface="YAFdtQi73Xs 0"/>
              </a:rPr>
              <a:t>and professional lives.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effectLst/>
              <a:latin typeface="YAFdtQi73Xs 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i="0" dirty="0">
                <a:effectLst/>
                <a:latin typeface="YAFdtQi73Xs 0"/>
              </a:rPr>
              <a:t>Mental Recovery:</a:t>
            </a:r>
            <a:r>
              <a:rPr lang="en-US" b="0" i="0" dirty="0">
                <a:effectLst/>
                <a:latin typeface="YAFdtQi73Xs 0"/>
              </a:rPr>
              <a:t> It helps in rapidly overcoming failures and setbacks, ensuring that one poor performance doesn’t affect the next.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dirty="0">
              <a:effectLst/>
              <a:latin typeface="YAFdtQi73Xs 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i="0" dirty="0">
                <a:effectLst/>
                <a:latin typeface="YAFdtQi73Xs 0"/>
              </a:rPr>
              <a:t>Physical Recovery:</a:t>
            </a:r>
            <a:r>
              <a:rPr lang="en-US" b="0" i="0" dirty="0">
                <a:effectLst/>
                <a:latin typeface="YAFdtQi73Xs 0"/>
              </a:rPr>
              <a:t> Mental resilience has been shown to aid in quicker and more effective recovery from physical injuries and lessen fatigue.</a:t>
            </a:r>
            <a:endParaRPr lang="en-US" dirty="0">
              <a:effectLst/>
              <a:latin typeface="YAFdtQi73Xs 0"/>
            </a:endParaRPr>
          </a:p>
        </p:txBody>
      </p:sp>
    </p:spTree>
    <p:extLst>
      <p:ext uri="{BB962C8B-B14F-4D97-AF65-F5344CB8AC3E}">
        <p14:creationId xmlns:p14="http://schemas.microsoft.com/office/powerpoint/2010/main" val="67842742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7A334E-E709-4D3B-7BEA-F4DE0A03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3 Effective Resilience Strategies</a:t>
            </a:r>
          </a:p>
        </p:txBody>
      </p:sp>
      <p:pic>
        <p:nvPicPr>
          <p:cNvPr id="5" name="Picture 4" descr="Person swimming">
            <a:extLst>
              <a:ext uri="{FF2B5EF4-FFF2-40B4-BE49-F238E27FC236}">
                <a16:creationId xmlns:a16="http://schemas.microsoft.com/office/drawing/2014/main" id="{A1D2BAF1-9781-C600-B712-840EEC1D0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b="6777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47604-AC07-3D3F-5956-5D8DFD0C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523081"/>
            <a:ext cx="5183746" cy="5811838"/>
          </a:xfrm>
        </p:spPr>
        <p:txBody>
          <a:bodyPr anchor="ctr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Taking the challenge “head on!”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Using the SERR model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b="1" dirty="0">
              <a:solidFill>
                <a:srgbClr val="0070C0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70C0"/>
                </a:solidFill>
              </a:rPr>
              <a:t>Developing a growth mindset</a:t>
            </a:r>
          </a:p>
        </p:txBody>
      </p:sp>
    </p:spTree>
    <p:extLst>
      <p:ext uri="{BB962C8B-B14F-4D97-AF65-F5344CB8AC3E}">
        <p14:creationId xmlns:p14="http://schemas.microsoft.com/office/powerpoint/2010/main" val="410652445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7ADF9C-7729-43E0-B44E-3392C2BD0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64CE6C-E4DD-47B0-947A-FE4B1135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1EF387-832A-F8AB-DDD5-E170760C3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5252571" cy="2766449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Exercise</a:t>
            </a:r>
          </a:p>
        </p:txBody>
      </p:sp>
      <p:pic>
        <p:nvPicPr>
          <p:cNvPr id="5" name="Picture 4" descr="A dashboard of a car">
            <a:extLst>
              <a:ext uri="{FF2B5EF4-FFF2-40B4-BE49-F238E27FC236}">
                <a16:creationId xmlns:a16="http://schemas.microsoft.com/office/drawing/2014/main" id="{1FD74011-03E7-5F9E-1C6C-6567426E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20" y="3429000"/>
            <a:ext cx="6095978" cy="3429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C4E1-2207-EA08-F756-06275E83B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702" y="365124"/>
            <a:ext cx="5183746" cy="6149975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Imagine you’re driving to work and…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There’s unexpected traffic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You’re going to be late for your first patient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realize you’re double-booked – TWICE!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Your kid has a game they don’t want you to miss…which you might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You just remembered you are delivering a presentation tomorrow morning, and you haven’t had time to prepare anything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How do you feel?</a:t>
            </a:r>
          </a:p>
        </p:txBody>
      </p:sp>
    </p:spTree>
    <p:extLst>
      <p:ext uri="{BB962C8B-B14F-4D97-AF65-F5344CB8AC3E}">
        <p14:creationId xmlns:p14="http://schemas.microsoft.com/office/powerpoint/2010/main" val="262400835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MatrixVTI">
  <a:themeElements>
    <a:clrScheme name="Custom 23">
      <a:dk1>
        <a:sysClr val="windowText" lastClr="000000"/>
      </a:dk1>
      <a:lt1>
        <a:sysClr val="window" lastClr="FFFFFF"/>
      </a:lt1>
      <a:dk2>
        <a:srgbClr val="D8D8D8"/>
      </a:dk2>
      <a:lt2>
        <a:srgbClr val="F8F8F8"/>
      </a:lt2>
      <a:accent1>
        <a:srgbClr val="5F5F5F"/>
      </a:accent1>
      <a:accent2>
        <a:srgbClr val="C83627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9">
      <a:majorFont>
        <a:latin typeface="Bahnschrift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TotalTime>262</TotalTime>
  <Words>1160</Words>
  <Application>Microsoft Office PowerPoint</Application>
  <PresentationFormat>Widescreen</PresentationFormat>
  <Paragraphs>140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Bahnschrift</vt:lpstr>
      <vt:lpstr>Manrope 2</vt:lpstr>
      <vt:lpstr>YAFdtQi73Xs 0</vt:lpstr>
      <vt:lpstr>MatrixVTI</vt:lpstr>
      <vt:lpstr>Mind Over Matter Leveraging Sport Psychology to Enhance Resilience in Healthcare</vt:lpstr>
      <vt:lpstr>Premier Sport Psychology | Premier Performance Advising</vt:lpstr>
      <vt:lpstr>Sport Psychology In A Nutshell…</vt:lpstr>
      <vt:lpstr>Self-Awareness: A cornerstone of performance and  wellness</vt:lpstr>
      <vt:lpstr>Understanding Resilience</vt:lpstr>
      <vt:lpstr>Benefits of Resilience</vt:lpstr>
      <vt:lpstr>Resilience in High-Performing Individuals</vt:lpstr>
      <vt:lpstr>3 Effective Resilience Strategies</vt:lpstr>
      <vt:lpstr>Exercise</vt:lpstr>
      <vt:lpstr>Take it “Head On!”</vt:lpstr>
      <vt:lpstr>Exercise</vt:lpstr>
      <vt:lpstr>SERR Model</vt:lpstr>
      <vt:lpstr>Exercise</vt:lpstr>
      <vt:lpstr>Growth Mindset</vt:lpstr>
      <vt:lpstr>Integration &amp; Implementation</vt:lpstr>
      <vt:lpstr>References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kayla clark</dc:creator>
  <cp:lastModifiedBy>Ben Merkling</cp:lastModifiedBy>
  <cp:revision>2</cp:revision>
  <dcterms:created xsi:type="dcterms:W3CDTF">2024-10-15T16:55:03Z</dcterms:created>
  <dcterms:modified xsi:type="dcterms:W3CDTF">2024-10-15T21:56:55Z</dcterms:modified>
</cp:coreProperties>
</file>