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6.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7" r:id="rId2"/>
    <p:sldId id="468" r:id="rId3"/>
    <p:sldId id="614" r:id="rId4"/>
    <p:sldId id="624" r:id="rId5"/>
    <p:sldId id="632" r:id="rId6"/>
    <p:sldId id="263" r:id="rId7"/>
    <p:sldId id="649" r:id="rId8"/>
    <p:sldId id="650" r:id="rId9"/>
    <p:sldId id="585" r:id="rId10"/>
    <p:sldId id="586" r:id="rId11"/>
    <p:sldId id="477" r:id="rId12"/>
    <p:sldId id="551" r:id="rId13"/>
    <p:sldId id="475" r:id="rId14"/>
    <p:sldId id="504" r:id="rId15"/>
    <p:sldId id="491" r:id="rId16"/>
    <p:sldId id="492" r:id="rId17"/>
    <p:sldId id="493" r:id="rId18"/>
    <p:sldId id="514" r:id="rId19"/>
    <p:sldId id="621" r:id="rId20"/>
    <p:sldId id="489" r:id="rId21"/>
    <p:sldId id="480" r:id="rId22"/>
    <p:sldId id="481" r:id="rId23"/>
    <p:sldId id="651" r:id="rId24"/>
    <p:sldId id="482" r:id="rId25"/>
    <p:sldId id="485" r:id="rId26"/>
    <p:sldId id="486" r:id="rId27"/>
    <p:sldId id="483" r:id="rId28"/>
    <p:sldId id="487" r:id="rId29"/>
    <p:sldId id="622" r:id="rId30"/>
    <p:sldId id="484" r:id="rId31"/>
    <p:sldId id="488" r:id="rId32"/>
    <p:sldId id="628" r:id="rId33"/>
    <p:sldId id="629" r:id="rId34"/>
    <p:sldId id="630" r:id="rId35"/>
    <p:sldId id="631" r:id="rId36"/>
    <p:sldId id="546" r:id="rId37"/>
    <p:sldId id="547" r:id="rId38"/>
    <p:sldId id="552" r:id="rId39"/>
    <p:sldId id="553" r:id="rId40"/>
    <p:sldId id="557" r:id="rId41"/>
    <p:sldId id="559" r:id="rId42"/>
    <p:sldId id="560" r:id="rId43"/>
    <p:sldId id="561" r:id="rId44"/>
    <p:sldId id="562" r:id="rId45"/>
    <p:sldId id="563" r:id="rId46"/>
    <p:sldId id="564" r:id="rId47"/>
    <p:sldId id="611" r:id="rId48"/>
    <p:sldId id="612" r:id="rId49"/>
    <p:sldId id="613" r:id="rId50"/>
    <p:sldId id="623" r:id="rId51"/>
    <p:sldId id="260" r:id="rId52"/>
    <p:sldId id="505" r:id="rId53"/>
    <p:sldId id="506" r:id="rId54"/>
    <p:sldId id="507" r:id="rId55"/>
    <p:sldId id="508" r:id="rId56"/>
    <p:sldId id="556" r:id="rId57"/>
    <p:sldId id="610" r:id="rId58"/>
    <p:sldId id="609" r:id="rId59"/>
    <p:sldId id="558" r:id="rId60"/>
    <p:sldId id="515" r:id="rId61"/>
    <p:sldId id="473" r:id="rId62"/>
    <p:sldId id="520" r:id="rId63"/>
    <p:sldId id="521" r:id="rId64"/>
    <p:sldId id="522" r:id="rId65"/>
    <p:sldId id="523" r:id="rId66"/>
    <p:sldId id="549" r:id="rId67"/>
    <p:sldId id="503" r:id="rId68"/>
    <p:sldId id="565" r:id="rId69"/>
    <p:sldId id="542" r:id="rId70"/>
    <p:sldId id="543" r:id="rId71"/>
    <p:sldId id="509" r:id="rId72"/>
    <p:sldId id="261" r:id="rId73"/>
    <p:sldId id="510" r:id="rId74"/>
    <p:sldId id="626" r:id="rId75"/>
    <p:sldId id="544" r:id="rId76"/>
    <p:sldId id="545" r:id="rId77"/>
    <p:sldId id="374" r:id="rId78"/>
    <p:sldId id="572" r:id="rId79"/>
    <p:sldId id="589" r:id="rId80"/>
    <p:sldId id="588" r:id="rId81"/>
    <p:sldId id="575" r:id="rId82"/>
    <p:sldId id="576" r:id="rId83"/>
    <p:sldId id="577" r:id="rId84"/>
    <p:sldId id="573" r:id="rId85"/>
    <p:sldId id="574" r:id="rId86"/>
    <p:sldId id="578" r:id="rId87"/>
    <p:sldId id="511" r:id="rId88"/>
    <p:sldId id="517" r:id="rId89"/>
    <p:sldId id="579" r:id="rId90"/>
    <p:sldId id="580" r:id="rId91"/>
    <p:sldId id="583" r:id="rId92"/>
    <p:sldId id="262" r:id="rId93"/>
    <p:sldId id="591" r:id="rId94"/>
    <p:sldId id="519" r:id="rId95"/>
    <p:sldId id="595" r:id="rId96"/>
    <p:sldId id="526" r:id="rId97"/>
    <p:sldId id="597" r:id="rId98"/>
    <p:sldId id="527" r:id="rId99"/>
    <p:sldId id="598" r:id="rId100"/>
    <p:sldId id="599" r:id="rId101"/>
    <p:sldId id="596" r:id="rId102"/>
    <p:sldId id="528" r:id="rId103"/>
    <p:sldId id="529" r:id="rId104"/>
    <p:sldId id="531" r:id="rId105"/>
    <p:sldId id="532" r:id="rId106"/>
    <p:sldId id="601" r:id="rId107"/>
    <p:sldId id="535" r:id="rId108"/>
    <p:sldId id="534" r:id="rId109"/>
    <p:sldId id="604" r:id="rId110"/>
    <p:sldId id="536" r:id="rId111"/>
    <p:sldId id="603" r:id="rId112"/>
    <p:sldId id="602" r:id="rId113"/>
    <p:sldId id="605" r:id="rId114"/>
    <p:sldId id="606" r:id="rId115"/>
    <p:sldId id="538" r:id="rId116"/>
    <p:sldId id="539" r:id="rId117"/>
    <p:sldId id="600" r:id="rId118"/>
    <p:sldId id="594" r:id="rId119"/>
    <p:sldId id="607" r:id="rId120"/>
    <p:sldId id="608" r:id="rId121"/>
    <p:sldId id="587" r:id="rId122"/>
    <p:sldId id="330" r:id="rId123"/>
    <p:sldId id="331" r:id="rId124"/>
    <p:sldId id="409" r:id="rId125"/>
    <p:sldId id="444" r:id="rId126"/>
    <p:sldId id="332" r:id="rId127"/>
    <p:sldId id="335" r:id="rId128"/>
    <p:sldId id="342" r:id="rId129"/>
    <p:sldId id="336" r:id="rId130"/>
    <p:sldId id="456" r:id="rId131"/>
    <p:sldId id="337" r:id="rId132"/>
    <p:sldId id="457" r:id="rId133"/>
    <p:sldId id="338" r:id="rId134"/>
    <p:sldId id="339" r:id="rId135"/>
    <p:sldId id="458" r:id="rId136"/>
    <p:sldId id="340" r:id="rId137"/>
    <p:sldId id="459" r:id="rId138"/>
    <p:sldId id="341" r:id="rId139"/>
    <p:sldId id="590" r:id="rId140"/>
    <p:sldId id="275" r:id="rId141"/>
    <p:sldId id="283" r:id="rId142"/>
    <p:sldId id="258" r:id="rId143"/>
    <p:sldId id="269" r:id="rId144"/>
    <p:sldId id="259" r:id="rId145"/>
    <p:sldId id="278" r:id="rId146"/>
    <p:sldId id="271" r:id="rId147"/>
    <p:sldId id="281" r:id="rId148"/>
    <p:sldId id="277" r:id="rId149"/>
    <p:sldId id="273" r:id="rId150"/>
    <p:sldId id="274"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8" autoAdjust="0"/>
    <p:restoredTop sz="94672"/>
  </p:normalViewPr>
  <p:slideViewPr>
    <p:cSldViewPr snapToGrid="0">
      <p:cViewPr varScale="1">
        <p:scale>
          <a:sx n="134" d="100"/>
          <a:sy n="134" d="100"/>
        </p:scale>
        <p:origin x="7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17B38-5051-407F-A0B5-E6A95A40806B}"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3F1B3-B42A-4623-A58D-B5E84EACFA22}" type="slidenum">
              <a:rPr lang="en-US" smtClean="0"/>
              <a:t>‹#›</a:t>
            </a:fld>
            <a:endParaRPr lang="en-US"/>
          </a:p>
        </p:txBody>
      </p:sp>
    </p:spTree>
    <p:extLst>
      <p:ext uri="{BB962C8B-B14F-4D97-AF65-F5344CB8AC3E}">
        <p14:creationId xmlns:p14="http://schemas.microsoft.com/office/powerpoint/2010/main" val="294285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p>
          <a:p>
            <a:r>
              <a:rPr lang="en-US" dirty="0"/>
              <a:t>Faith/Girls</a:t>
            </a:r>
          </a:p>
          <a:p>
            <a:r>
              <a:rPr lang="en-US" dirty="0"/>
              <a:t>Jen and Brian: tough little brother etc.</a:t>
            </a:r>
          </a:p>
          <a:p>
            <a:endParaRPr lang="en-US" dirty="0"/>
          </a:p>
          <a:p>
            <a:r>
              <a:rPr lang="en-US" dirty="0"/>
              <a:t>Dr. Joe Sturges: Tell story of how I got there. saw how it can be done. Ethical. Family</a:t>
            </a:r>
          </a:p>
          <a:p>
            <a:endParaRPr lang="en-US" dirty="0"/>
          </a:p>
          <a:p>
            <a:r>
              <a:rPr lang="en-US" dirty="0"/>
              <a:t>Norman: Mentor in school and out. Helmet story, APS story. </a:t>
            </a:r>
          </a:p>
          <a:p>
            <a:endParaRPr lang="en-US" dirty="0"/>
          </a:p>
          <a:p>
            <a:r>
              <a:rPr lang="en-US" dirty="0"/>
              <a:t>Thank McCrea, Nelson, Cheever</a:t>
            </a:r>
          </a:p>
        </p:txBody>
      </p:sp>
      <p:sp>
        <p:nvSpPr>
          <p:cNvPr id="4" name="Slide Number Placeholder 3"/>
          <p:cNvSpPr>
            <a:spLocks noGrp="1"/>
          </p:cNvSpPr>
          <p:nvPr>
            <p:ph type="sldNum" sz="quarter" idx="5"/>
          </p:nvPr>
        </p:nvSpPr>
        <p:spPr/>
        <p:txBody>
          <a:bodyPr/>
          <a:lstStyle/>
          <a:p>
            <a:fld id="{674C5A8D-6CA8-4DBC-831E-7A05C8663060}" type="slidenum">
              <a:rPr lang="en-US" smtClean="0"/>
              <a:t>1</a:t>
            </a:fld>
            <a:endParaRPr lang="en-US"/>
          </a:p>
        </p:txBody>
      </p:sp>
    </p:spTree>
    <p:extLst>
      <p:ext uri="{BB962C8B-B14F-4D97-AF65-F5344CB8AC3E}">
        <p14:creationId xmlns:p14="http://schemas.microsoft.com/office/powerpoint/2010/main" val="127886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a:t>
            </a:fld>
            <a:endParaRPr lang="en-US"/>
          </a:p>
        </p:txBody>
      </p:sp>
    </p:spTree>
    <p:extLst>
      <p:ext uri="{BB962C8B-B14F-4D97-AF65-F5344CB8AC3E}">
        <p14:creationId xmlns:p14="http://schemas.microsoft.com/office/powerpoint/2010/main" val="28910048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104</a:t>
            </a:fld>
            <a:endParaRPr lang="en-US"/>
          </a:p>
        </p:txBody>
      </p:sp>
    </p:spTree>
    <p:extLst>
      <p:ext uri="{BB962C8B-B14F-4D97-AF65-F5344CB8AC3E}">
        <p14:creationId xmlns:p14="http://schemas.microsoft.com/office/powerpoint/2010/main" val="24819393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105</a:t>
            </a:fld>
            <a:endParaRPr lang="en-US"/>
          </a:p>
        </p:txBody>
      </p:sp>
    </p:spTree>
    <p:extLst>
      <p:ext uri="{BB962C8B-B14F-4D97-AF65-F5344CB8AC3E}">
        <p14:creationId xmlns:p14="http://schemas.microsoft.com/office/powerpoint/2010/main" val="27913946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106</a:t>
            </a:fld>
            <a:endParaRPr lang="en-US"/>
          </a:p>
        </p:txBody>
      </p:sp>
    </p:spTree>
    <p:extLst>
      <p:ext uri="{BB962C8B-B14F-4D97-AF65-F5344CB8AC3E}">
        <p14:creationId xmlns:p14="http://schemas.microsoft.com/office/powerpoint/2010/main" val="3836257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107</a:t>
            </a:fld>
            <a:endParaRPr lang="en-US"/>
          </a:p>
        </p:txBody>
      </p:sp>
    </p:spTree>
    <p:extLst>
      <p:ext uri="{BB962C8B-B14F-4D97-AF65-F5344CB8AC3E}">
        <p14:creationId xmlns:p14="http://schemas.microsoft.com/office/powerpoint/2010/main" val="36998397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108</a:t>
            </a:fld>
            <a:endParaRPr lang="en-US"/>
          </a:p>
        </p:txBody>
      </p:sp>
    </p:spTree>
    <p:extLst>
      <p:ext uri="{BB962C8B-B14F-4D97-AF65-F5344CB8AC3E}">
        <p14:creationId xmlns:p14="http://schemas.microsoft.com/office/powerpoint/2010/main" val="31851526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109</a:t>
            </a:fld>
            <a:endParaRPr lang="en-US"/>
          </a:p>
        </p:txBody>
      </p:sp>
    </p:spTree>
    <p:extLst>
      <p:ext uri="{BB962C8B-B14F-4D97-AF65-F5344CB8AC3E}">
        <p14:creationId xmlns:p14="http://schemas.microsoft.com/office/powerpoint/2010/main" val="8056810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110</a:t>
            </a:fld>
            <a:endParaRPr lang="en-US"/>
          </a:p>
        </p:txBody>
      </p:sp>
    </p:spTree>
    <p:extLst>
      <p:ext uri="{BB962C8B-B14F-4D97-AF65-F5344CB8AC3E}">
        <p14:creationId xmlns:p14="http://schemas.microsoft.com/office/powerpoint/2010/main" val="1680980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111</a:t>
            </a:fld>
            <a:endParaRPr lang="en-US"/>
          </a:p>
        </p:txBody>
      </p:sp>
    </p:spTree>
    <p:extLst>
      <p:ext uri="{BB962C8B-B14F-4D97-AF65-F5344CB8AC3E}">
        <p14:creationId xmlns:p14="http://schemas.microsoft.com/office/powerpoint/2010/main" val="705628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t>
            </a:r>
            <a:r>
              <a:rPr lang="en-US" dirty="0" err="1"/>
              <a:t>subsymptom</a:t>
            </a:r>
            <a:r>
              <a:rPr lang="en-US" dirty="0"/>
              <a:t> threshold </a:t>
            </a:r>
            <a:r>
              <a:rPr lang="en-US" dirty="0" err="1"/>
              <a:t>acitivty</a:t>
            </a:r>
            <a:r>
              <a:rPr lang="en-US" dirty="0"/>
              <a:t> outlined earlier. </a:t>
            </a:r>
          </a:p>
        </p:txBody>
      </p:sp>
      <p:sp>
        <p:nvSpPr>
          <p:cNvPr id="4" name="Slide Number Placeholder 3"/>
          <p:cNvSpPr>
            <a:spLocks noGrp="1"/>
          </p:cNvSpPr>
          <p:nvPr>
            <p:ph type="sldNum" sz="quarter" idx="5"/>
          </p:nvPr>
        </p:nvSpPr>
        <p:spPr/>
        <p:txBody>
          <a:bodyPr/>
          <a:lstStyle/>
          <a:p>
            <a:fld id="{4E63F1B3-B42A-4623-A58D-B5E84EACFA22}" type="slidenum">
              <a:rPr lang="en-US" smtClean="0"/>
              <a:t>112</a:t>
            </a:fld>
            <a:endParaRPr lang="en-US"/>
          </a:p>
        </p:txBody>
      </p:sp>
    </p:spTree>
    <p:extLst>
      <p:ext uri="{BB962C8B-B14F-4D97-AF65-F5344CB8AC3E}">
        <p14:creationId xmlns:p14="http://schemas.microsoft.com/office/powerpoint/2010/main" val="1402321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113</a:t>
            </a:fld>
            <a:endParaRPr lang="en-US"/>
          </a:p>
        </p:txBody>
      </p:sp>
    </p:spTree>
    <p:extLst>
      <p:ext uri="{BB962C8B-B14F-4D97-AF65-F5344CB8AC3E}">
        <p14:creationId xmlns:p14="http://schemas.microsoft.com/office/powerpoint/2010/main" val="428192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concussion is not a brain bruise</a:t>
            </a:r>
          </a:p>
          <a:p>
            <a:r>
              <a:rPr lang="en-US" dirty="0"/>
              <a:t>No need for radiographic findings</a:t>
            </a:r>
          </a:p>
          <a:p>
            <a:r>
              <a:rPr lang="en-US" dirty="0"/>
              <a:t>WE DON”T GRADE CONCUSSIONS</a:t>
            </a:r>
          </a:p>
        </p:txBody>
      </p:sp>
      <p:sp>
        <p:nvSpPr>
          <p:cNvPr id="4" name="Slide Number Placeholder 3"/>
          <p:cNvSpPr>
            <a:spLocks noGrp="1"/>
          </p:cNvSpPr>
          <p:nvPr>
            <p:ph type="sldNum" sz="quarter" idx="5"/>
          </p:nvPr>
        </p:nvSpPr>
        <p:spPr/>
        <p:txBody>
          <a:bodyPr/>
          <a:lstStyle/>
          <a:p>
            <a:fld id="{4E63F1B3-B42A-4623-A58D-B5E84EACFA22}" type="slidenum">
              <a:rPr lang="en-US" smtClean="0"/>
              <a:t>11</a:t>
            </a:fld>
            <a:endParaRPr lang="en-US"/>
          </a:p>
        </p:txBody>
      </p:sp>
    </p:spTree>
    <p:extLst>
      <p:ext uri="{BB962C8B-B14F-4D97-AF65-F5344CB8AC3E}">
        <p14:creationId xmlns:p14="http://schemas.microsoft.com/office/powerpoint/2010/main" val="18231379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agreed upon definition</a:t>
            </a:r>
          </a:p>
        </p:txBody>
      </p:sp>
      <p:sp>
        <p:nvSpPr>
          <p:cNvPr id="4" name="Slide Number Placeholder 3"/>
          <p:cNvSpPr>
            <a:spLocks noGrp="1"/>
          </p:cNvSpPr>
          <p:nvPr>
            <p:ph type="sldNum" sz="quarter" idx="5"/>
          </p:nvPr>
        </p:nvSpPr>
        <p:spPr/>
        <p:txBody>
          <a:bodyPr/>
          <a:lstStyle/>
          <a:p>
            <a:fld id="{4E63F1B3-B42A-4623-A58D-B5E84EACFA22}" type="slidenum">
              <a:rPr lang="en-US" smtClean="0"/>
              <a:t>114</a:t>
            </a:fld>
            <a:endParaRPr lang="en-US"/>
          </a:p>
        </p:txBody>
      </p:sp>
    </p:spTree>
    <p:extLst>
      <p:ext uri="{BB962C8B-B14F-4D97-AF65-F5344CB8AC3E}">
        <p14:creationId xmlns:p14="http://schemas.microsoft.com/office/powerpoint/2010/main" val="25789866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115</a:t>
            </a:fld>
            <a:endParaRPr lang="en-US"/>
          </a:p>
        </p:txBody>
      </p:sp>
    </p:spTree>
    <p:extLst>
      <p:ext uri="{BB962C8B-B14F-4D97-AF65-F5344CB8AC3E}">
        <p14:creationId xmlns:p14="http://schemas.microsoft.com/office/powerpoint/2010/main" val="19405507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116</a:t>
            </a:fld>
            <a:endParaRPr lang="en-US"/>
          </a:p>
        </p:txBody>
      </p:sp>
    </p:spTree>
    <p:extLst>
      <p:ext uri="{BB962C8B-B14F-4D97-AF65-F5344CB8AC3E}">
        <p14:creationId xmlns:p14="http://schemas.microsoft.com/office/powerpoint/2010/main" val="10734454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117</a:t>
            </a:fld>
            <a:endParaRPr lang="en-US"/>
          </a:p>
        </p:txBody>
      </p:sp>
    </p:spTree>
    <p:extLst>
      <p:ext uri="{BB962C8B-B14F-4D97-AF65-F5344CB8AC3E}">
        <p14:creationId xmlns:p14="http://schemas.microsoft.com/office/powerpoint/2010/main" val="8640282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118</a:t>
            </a:fld>
            <a:endParaRPr lang="en-US"/>
          </a:p>
        </p:txBody>
      </p:sp>
    </p:spTree>
    <p:extLst>
      <p:ext uri="{BB962C8B-B14F-4D97-AF65-F5344CB8AC3E}">
        <p14:creationId xmlns:p14="http://schemas.microsoft.com/office/powerpoint/2010/main" val="33713357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119</a:t>
            </a:fld>
            <a:endParaRPr lang="en-US"/>
          </a:p>
        </p:txBody>
      </p:sp>
    </p:spTree>
    <p:extLst>
      <p:ext uri="{BB962C8B-B14F-4D97-AF65-F5344CB8AC3E}">
        <p14:creationId xmlns:p14="http://schemas.microsoft.com/office/powerpoint/2010/main" val="19835880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120</a:t>
            </a:fld>
            <a:endParaRPr lang="en-US"/>
          </a:p>
        </p:txBody>
      </p:sp>
    </p:spTree>
    <p:extLst>
      <p:ext uri="{BB962C8B-B14F-4D97-AF65-F5344CB8AC3E}">
        <p14:creationId xmlns:p14="http://schemas.microsoft.com/office/powerpoint/2010/main" val="42669079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121</a:t>
            </a:fld>
            <a:endParaRPr lang="en-US"/>
          </a:p>
        </p:txBody>
      </p:sp>
    </p:spTree>
    <p:extLst>
      <p:ext uri="{BB962C8B-B14F-4D97-AF65-F5344CB8AC3E}">
        <p14:creationId xmlns:p14="http://schemas.microsoft.com/office/powerpoint/2010/main" val="1449471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122</a:t>
            </a:fld>
            <a:endParaRPr lang="en-US"/>
          </a:p>
        </p:txBody>
      </p:sp>
    </p:spTree>
    <p:extLst>
      <p:ext uri="{BB962C8B-B14F-4D97-AF65-F5344CB8AC3E}">
        <p14:creationId xmlns:p14="http://schemas.microsoft.com/office/powerpoint/2010/main" val="18246129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123</a:t>
            </a:fld>
            <a:endParaRPr lang="en-US"/>
          </a:p>
        </p:txBody>
      </p:sp>
    </p:spTree>
    <p:extLst>
      <p:ext uri="{BB962C8B-B14F-4D97-AF65-F5344CB8AC3E}">
        <p14:creationId xmlns:p14="http://schemas.microsoft.com/office/powerpoint/2010/main" val="226756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a:t>
            </a:fld>
            <a:endParaRPr lang="en-US"/>
          </a:p>
        </p:txBody>
      </p:sp>
    </p:spTree>
    <p:extLst>
      <p:ext uri="{BB962C8B-B14F-4D97-AF65-F5344CB8AC3E}">
        <p14:creationId xmlns:p14="http://schemas.microsoft.com/office/powerpoint/2010/main" val="15388058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124</a:t>
            </a:fld>
            <a:endParaRPr lang="en-US"/>
          </a:p>
        </p:txBody>
      </p:sp>
    </p:spTree>
    <p:extLst>
      <p:ext uri="{BB962C8B-B14F-4D97-AF65-F5344CB8AC3E}">
        <p14:creationId xmlns:p14="http://schemas.microsoft.com/office/powerpoint/2010/main" val="42821793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125</a:t>
            </a:fld>
            <a:endParaRPr lang="en-US"/>
          </a:p>
        </p:txBody>
      </p:sp>
    </p:spTree>
    <p:extLst>
      <p:ext uri="{BB962C8B-B14F-4D97-AF65-F5344CB8AC3E}">
        <p14:creationId xmlns:p14="http://schemas.microsoft.com/office/powerpoint/2010/main" val="35941750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126</a:t>
            </a:fld>
            <a:endParaRPr lang="en-US"/>
          </a:p>
        </p:txBody>
      </p:sp>
    </p:spTree>
    <p:extLst>
      <p:ext uri="{BB962C8B-B14F-4D97-AF65-F5344CB8AC3E}">
        <p14:creationId xmlns:p14="http://schemas.microsoft.com/office/powerpoint/2010/main" val="2858103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127</a:t>
            </a:fld>
            <a:endParaRPr lang="en-US"/>
          </a:p>
        </p:txBody>
      </p:sp>
    </p:spTree>
    <p:extLst>
      <p:ext uri="{BB962C8B-B14F-4D97-AF65-F5344CB8AC3E}">
        <p14:creationId xmlns:p14="http://schemas.microsoft.com/office/powerpoint/2010/main" val="2323187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128</a:t>
            </a:fld>
            <a:endParaRPr lang="en-US"/>
          </a:p>
        </p:txBody>
      </p:sp>
    </p:spTree>
    <p:extLst>
      <p:ext uri="{BB962C8B-B14F-4D97-AF65-F5344CB8AC3E}">
        <p14:creationId xmlns:p14="http://schemas.microsoft.com/office/powerpoint/2010/main" val="9923875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129</a:t>
            </a:fld>
            <a:endParaRPr lang="en-US"/>
          </a:p>
        </p:txBody>
      </p:sp>
    </p:spTree>
    <p:extLst>
      <p:ext uri="{BB962C8B-B14F-4D97-AF65-F5344CB8AC3E}">
        <p14:creationId xmlns:p14="http://schemas.microsoft.com/office/powerpoint/2010/main" val="22457659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130</a:t>
            </a:fld>
            <a:endParaRPr lang="en-US"/>
          </a:p>
        </p:txBody>
      </p:sp>
    </p:spTree>
    <p:extLst>
      <p:ext uri="{BB962C8B-B14F-4D97-AF65-F5344CB8AC3E}">
        <p14:creationId xmlns:p14="http://schemas.microsoft.com/office/powerpoint/2010/main" val="35598219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131</a:t>
            </a:fld>
            <a:endParaRPr lang="en-US"/>
          </a:p>
        </p:txBody>
      </p:sp>
    </p:spTree>
    <p:extLst>
      <p:ext uri="{BB962C8B-B14F-4D97-AF65-F5344CB8AC3E}">
        <p14:creationId xmlns:p14="http://schemas.microsoft.com/office/powerpoint/2010/main" val="8670397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132</a:t>
            </a:fld>
            <a:endParaRPr lang="en-US"/>
          </a:p>
        </p:txBody>
      </p:sp>
    </p:spTree>
    <p:extLst>
      <p:ext uri="{BB962C8B-B14F-4D97-AF65-F5344CB8AC3E}">
        <p14:creationId xmlns:p14="http://schemas.microsoft.com/office/powerpoint/2010/main" val="8808542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133</a:t>
            </a:fld>
            <a:endParaRPr lang="en-US"/>
          </a:p>
        </p:txBody>
      </p:sp>
    </p:spTree>
    <p:extLst>
      <p:ext uri="{BB962C8B-B14F-4D97-AF65-F5344CB8AC3E}">
        <p14:creationId xmlns:p14="http://schemas.microsoft.com/office/powerpoint/2010/main" val="148315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patients seen. </a:t>
            </a:r>
          </a:p>
        </p:txBody>
      </p:sp>
      <p:sp>
        <p:nvSpPr>
          <p:cNvPr id="4" name="Slide Number Placeholder 3"/>
          <p:cNvSpPr>
            <a:spLocks noGrp="1"/>
          </p:cNvSpPr>
          <p:nvPr>
            <p:ph type="sldNum" sz="quarter" idx="5"/>
          </p:nvPr>
        </p:nvSpPr>
        <p:spPr/>
        <p:txBody>
          <a:bodyPr/>
          <a:lstStyle/>
          <a:p>
            <a:fld id="{4E63F1B3-B42A-4623-A58D-B5E84EACFA22}" type="slidenum">
              <a:rPr lang="en-US" smtClean="0"/>
              <a:t>13</a:t>
            </a:fld>
            <a:endParaRPr lang="en-US"/>
          </a:p>
        </p:txBody>
      </p:sp>
    </p:spTree>
    <p:extLst>
      <p:ext uri="{BB962C8B-B14F-4D97-AF65-F5344CB8AC3E}">
        <p14:creationId xmlns:p14="http://schemas.microsoft.com/office/powerpoint/2010/main" val="34622849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134</a:t>
            </a:fld>
            <a:endParaRPr lang="en-US"/>
          </a:p>
        </p:txBody>
      </p:sp>
    </p:spTree>
    <p:extLst>
      <p:ext uri="{BB962C8B-B14F-4D97-AF65-F5344CB8AC3E}">
        <p14:creationId xmlns:p14="http://schemas.microsoft.com/office/powerpoint/2010/main" val="4248954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135</a:t>
            </a:fld>
            <a:endParaRPr lang="en-US"/>
          </a:p>
        </p:txBody>
      </p:sp>
    </p:spTree>
    <p:extLst>
      <p:ext uri="{BB962C8B-B14F-4D97-AF65-F5344CB8AC3E}">
        <p14:creationId xmlns:p14="http://schemas.microsoft.com/office/powerpoint/2010/main" val="1577882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136</a:t>
            </a:fld>
            <a:endParaRPr lang="en-US"/>
          </a:p>
        </p:txBody>
      </p:sp>
    </p:spTree>
    <p:extLst>
      <p:ext uri="{BB962C8B-B14F-4D97-AF65-F5344CB8AC3E}">
        <p14:creationId xmlns:p14="http://schemas.microsoft.com/office/powerpoint/2010/main" val="13044856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137</a:t>
            </a:fld>
            <a:endParaRPr lang="en-US"/>
          </a:p>
        </p:txBody>
      </p:sp>
    </p:spTree>
    <p:extLst>
      <p:ext uri="{BB962C8B-B14F-4D97-AF65-F5344CB8AC3E}">
        <p14:creationId xmlns:p14="http://schemas.microsoft.com/office/powerpoint/2010/main" val="2209591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138</a:t>
            </a:fld>
            <a:endParaRPr lang="en-US"/>
          </a:p>
        </p:txBody>
      </p:sp>
    </p:spTree>
    <p:extLst>
      <p:ext uri="{BB962C8B-B14F-4D97-AF65-F5344CB8AC3E}">
        <p14:creationId xmlns:p14="http://schemas.microsoft.com/office/powerpoint/2010/main" val="33947016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 checks self our of game collapses. Multiple surgeries. Family sues school, Ats, health system, chiropractor. Health system settles. Sues DC </a:t>
            </a:r>
          </a:p>
        </p:txBody>
      </p:sp>
      <p:sp>
        <p:nvSpPr>
          <p:cNvPr id="4" name="Slide Number Placeholder 3"/>
          <p:cNvSpPr>
            <a:spLocks noGrp="1"/>
          </p:cNvSpPr>
          <p:nvPr>
            <p:ph type="sldNum" sz="quarter" idx="5"/>
          </p:nvPr>
        </p:nvSpPr>
        <p:spPr/>
        <p:txBody>
          <a:bodyPr/>
          <a:lstStyle/>
          <a:p>
            <a:fld id="{4E63F1B3-B42A-4623-A58D-B5E84EACFA22}" type="slidenum">
              <a:rPr lang="en-US" smtClean="0"/>
              <a:t>139</a:t>
            </a:fld>
            <a:endParaRPr lang="en-US"/>
          </a:p>
        </p:txBody>
      </p:sp>
    </p:spTree>
    <p:extLst>
      <p:ext uri="{BB962C8B-B14F-4D97-AF65-F5344CB8AC3E}">
        <p14:creationId xmlns:p14="http://schemas.microsoft.com/office/powerpoint/2010/main" val="15753250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you for hanging in here and I also want to thank the section for this opportunity!</a:t>
            </a:r>
          </a:p>
        </p:txBody>
      </p:sp>
      <p:sp>
        <p:nvSpPr>
          <p:cNvPr id="4" name="Slide Number Placeholder 3"/>
          <p:cNvSpPr>
            <a:spLocks noGrp="1"/>
          </p:cNvSpPr>
          <p:nvPr>
            <p:ph type="sldNum" sz="quarter" idx="5"/>
          </p:nvPr>
        </p:nvSpPr>
        <p:spPr/>
        <p:txBody>
          <a:bodyPr/>
          <a:lstStyle/>
          <a:p>
            <a:fld id="{75865560-D289-4870-AEF4-A90819D85669}" type="slidenum">
              <a:rPr lang="en-US" smtClean="0"/>
              <a:t>140</a:t>
            </a:fld>
            <a:endParaRPr lang="en-US"/>
          </a:p>
        </p:txBody>
      </p:sp>
    </p:spTree>
    <p:extLst>
      <p:ext uri="{BB962C8B-B14F-4D97-AF65-F5344CB8AC3E}">
        <p14:creationId xmlns:p14="http://schemas.microsoft.com/office/powerpoint/2010/main" val="4304731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141</a:t>
            </a:fld>
            <a:endParaRPr lang="en-US"/>
          </a:p>
        </p:txBody>
      </p:sp>
    </p:spTree>
    <p:extLst>
      <p:ext uri="{BB962C8B-B14F-4D97-AF65-F5344CB8AC3E}">
        <p14:creationId xmlns:p14="http://schemas.microsoft.com/office/powerpoint/2010/main" val="272065095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65560-D289-4870-AEF4-A90819D85669}" type="slidenum">
              <a:rPr lang="en-US" smtClean="0"/>
              <a:t>142</a:t>
            </a:fld>
            <a:endParaRPr lang="en-US"/>
          </a:p>
        </p:txBody>
      </p:sp>
    </p:spTree>
    <p:extLst>
      <p:ext uri="{BB962C8B-B14F-4D97-AF65-F5344CB8AC3E}">
        <p14:creationId xmlns:p14="http://schemas.microsoft.com/office/powerpoint/2010/main" val="29098686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65560-D289-4870-AEF4-A90819D85669}" type="slidenum">
              <a:rPr lang="en-US" smtClean="0"/>
              <a:t>143</a:t>
            </a:fld>
            <a:endParaRPr lang="en-US"/>
          </a:p>
        </p:txBody>
      </p:sp>
    </p:spTree>
    <p:extLst>
      <p:ext uri="{BB962C8B-B14F-4D97-AF65-F5344CB8AC3E}">
        <p14:creationId xmlns:p14="http://schemas.microsoft.com/office/powerpoint/2010/main" val="382458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 PCP in our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7940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rPr>
              <a:t>We estimated the proportion of individuals with comorbid neck pain and corresponding 95% confidence interval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rPr>
              <a:t>Analyses were then stratified by the presence/absence of neck pain.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rPr>
              <a:t>Categorical data were reported as frequencies and percentages and continuous data were reported with means and standard deviations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rPr>
              <a:t> Categorical variables for those reporting neck pain were compared to those without neck pain using Chi-square tests (α=0.05)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Arial" panose="020B0604020202020204" pitchFamily="34" charset="0"/>
                <a:ea typeface="Arial" panose="020B0604020202020204" pitchFamily="34" charset="0"/>
                <a:cs typeface="Arial" panose="020B0604020202020204" pitchFamily="34" charset="0"/>
              </a:rPr>
              <a:t>We also calculated odds ratios and 95% confidence intervals as measures of association between headache characteristics and presence of neck pain.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5865560-D289-4870-AEF4-A90819D85669}" type="slidenum">
              <a:rPr lang="en-US" smtClean="0"/>
              <a:t>144</a:t>
            </a:fld>
            <a:endParaRPr lang="en-US"/>
          </a:p>
        </p:txBody>
      </p:sp>
    </p:spTree>
    <p:extLst>
      <p:ext uri="{BB962C8B-B14F-4D97-AF65-F5344CB8AC3E}">
        <p14:creationId xmlns:p14="http://schemas.microsoft.com/office/powerpoint/2010/main" val="1196343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65560-D289-4870-AEF4-A90819D85669}" type="slidenum">
              <a:rPr lang="en-US" smtClean="0"/>
              <a:t>145</a:t>
            </a:fld>
            <a:endParaRPr lang="en-US"/>
          </a:p>
        </p:txBody>
      </p:sp>
    </p:spTree>
    <p:extLst>
      <p:ext uri="{BB962C8B-B14F-4D97-AF65-F5344CB8AC3E}">
        <p14:creationId xmlns:p14="http://schemas.microsoft.com/office/powerpoint/2010/main" val="9353681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70CF-10B8-C8B1-A835-086521A5D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729A2-C4E7-67BC-949F-99E4F13BF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C44C1-FC0D-D2AC-54BA-48A40257C0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230DA4-A9B6-553E-EFDC-16D88109DBF5}"/>
              </a:ext>
            </a:extLst>
          </p:cNvPr>
          <p:cNvSpPr>
            <a:spLocks noGrp="1"/>
          </p:cNvSpPr>
          <p:nvPr>
            <p:ph type="sldNum" sz="quarter" idx="5"/>
          </p:nvPr>
        </p:nvSpPr>
        <p:spPr/>
        <p:txBody>
          <a:bodyPr/>
          <a:lstStyle/>
          <a:p>
            <a:fld id="{75865560-D289-4870-AEF4-A90819D85669}" type="slidenum">
              <a:rPr lang="en-US" smtClean="0"/>
              <a:t>146</a:t>
            </a:fld>
            <a:endParaRPr lang="en-US"/>
          </a:p>
        </p:txBody>
      </p:sp>
    </p:spTree>
    <p:extLst>
      <p:ext uri="{BB962C8B-B14F-4D97-AF65-F5344CB8AC3E}">
        <p14:creationId xmlns:p14="http://schemas.microsoft.com/office/powerpoint/2010/main" val="14065483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147</a:t>
            </a:fld>
            <a:endParaRPr lang="en-US"/>
          </a:p>
        </p:txBody>
      </p:sp>
    </p:spTree>
    <p:extLst>
      <p:ext uri="{BB962C8B-B14F-4D97-AF65-F5344CB8AC3E}">
        <p14:creationId xmlns:p14="http://schemas.microsoft.com/office/powerpoint/2010/main" val="24267422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B8981-BE66-C737-EBC0-D3A2954E6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2397E-202B-1E46-83DC-428DFC09E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B8F00-F46D-4A0D-1A18-FFA2246C54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672ED5-8955-7081-B3EA-E85C0BF6C628}"/>
              </a:ext>
            </a:extLst>
          </p:cNvPr>
          <p:cNvSpPr>
            <a:spLocks noGrp="1"/>
          </p:cNvSpPr>
          <p:nvPr>
            <p:ph type="sldNum" sz="quarter" idx="5"/>
          </p:nvPr>
        </p:nvSpPr>
        <p:spPr/>
        <p:txBody>
          <a:bodyPr/>
          <a:lstStyle/>
          <a:p>
            <a:fld id="{75865560-D289-4870-AEF4-A90819D85669}" type="slidenum">
              <a:rPr lang="en-US" smtClean="0"/>
              <a:t>148</a:t>
            </a:fld>
            <a:endParaRPr lang="en-US"/>
          </a:p>
        </p:txBody>
      </p:sp>
    </p:spTree>
    <p:extLst>
      <p:ext uri="{BB962C8B-B14F-4D97-AF65-F5344CB8AC3E}">
        <p14:creationId xmlns:p14="http://schemas.microsoft.com/office/powerpoint/2010/main" val="41879784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149</a:t>
            </a:fld>
            <a:endParaRPr lang="en-US"/>
          </a:p>
        </p:txBody>
      </p:sp>
    </p:spTree>
    <p:extLst>
      <p:ext uri="{BB962C8B-B14F-4D97-AF65-F5344CB8AC3E}">
        <p14:creationId xmlns:p14="http://schemas.microsoft.com/office/powerpoint/2010/main" val="36258071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65560-D289-4870-AEF4-A90819D85669}" type="slidenum">
              <a:rPr lang="en-US" smtClean="0"/>
              <a:t>150</a:t>
            </a:fld>
            <a:endParaRPr lang="en-US"/>
          </a:p>
        </p:txBody>
      </p:sp>
    </p:spTree>
    <p:extLst>
      <p:ext uri="{BB962C8B-B14F-4D97-AF65-F5344CB8AC3E}">
        <p14:creationId xmlns:p14="http://schemas.microsoft.com/office/powerpoint/2010/main" val="349732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Concerned as she was in a very competitive academic/degree program and was worried about her ability to keep up with the requirements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14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PSFS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7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17</a:t>
            </a:fld>
            <a:endParaRPr lang="en-US"/>
          </a:p>
        </p:txBody>
      </p:sp>
    </p:spTree>
    <p:extLst>
      <p:ext uri="{BB962C8B-B14F-4D97-AF65-F5344CB8AC3E}">
        <p14:creationId xmlns:p14="http://schemas.microsoft.com/office/powerpoint/2010/main" val="383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a fairly standard whiplash protocol decreased “concussion symptoms”.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00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19</a:t>
            </a:fld>
            <a:endParaRPr lang="en-US"/>
          </a:p>
        </p:txBody>
      </p:sp>
    </p:spTree>
    <p:extLst>
      <p:ext uri="{BB962C8B-B14F-4D97-AF65-F5344CB8AC3E}">
        <p14:creationId xmlns:p14="http://schemas.microsoft.com/office/powerpoint/2010/main" val="344269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2</a:t>
            </a:fld>
            <a:endParaRPr lang="en-US"/>
          </a:p>
        </p:txBody>
      </p:sp>
    </p:spTree>
    <p:extLst>
      <p:ext uri="{BB962C8B-B14F-4D97-AF65-F5344CB8AC3E}">
        <p14:creationId xmlns:p14="http://schemas.microsoft.com/office/powerpoint/2010/main" val="2758314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 wide variety of symptoms across many systems</a:t>
            </a:r>
          </a:p>
        </p:txBody>
      </p:sp>
      <p:sp>
        <p:nvSpPr>
          <p:cNvPr id="4" name="Slide Number Placeholder 3"/>
          <p:cNvSpPr>
            <a:spLocks noGrp="1"/>
          </p:cNvSpPr>
          <p:nvPr>
            <p:ph type="sldNum" sz="quarter" idx="5"/>
          </p:nvPr>
        </p:nvSpPr>
        <p:spPr/>
        <p:txBody>
          <a:bodyPr/>
          <a:lstStyle/>
          <a:p>
            <a:fld id="{4E63F1B3-B42A-4623-A58D-B5E84EACFA22}" type="slidenum">
              <a:rPr lang="en-US" smtClean="0"/>
              <a:t>20</a:t>
            </a:fld>
            <a:endParaRPr lang="en-US"/>
          </a:p>
        </p:txBody>
      </p:sp>
    </p:spTree>
    <p:extLst>
      <p:ext uri="{BB962C8B-B14F-4D97-AF65-F5344CB8AC3E}">
        <p14:creationId xmlns:p14="http://schemas.microsoft.com/office/powerpoint/2010/main" val="3505428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no neck pain and bring up discussion regarding “cervical concussion discussion”</a:t>
            </a:r>
          </a:p>
        </p:txBody>
      </p:sp>
      <p:sp>
        <p:nvSpPr>
          <p:cNvPr id="4" name="Slide Number Placeholder 3"/>
          <p:cNvSpPr>
            <a:spLocks noGrp="1"/>
          </p:cNvSpPr>
          <p:nvPr>
            <p:ph type="sldNum" sz="quarter" idx="5"/>
          </p:nvPr>
        </p:nvSpPr>
        <p:spPr/>
        <p:txBody>
          <a:bodyPr/>
          <a:lstStyle/>
          <a:p>
            <a:fld id="{4E63F1B3-B42A-4623-A58D-B5E84EACFA22}" type="slidenum">
              <a:rPr lang="en-US" smtClean="0"/>
              <a:t>21</a:t>
            </a:fld>
            <a:endParaRPr lang="en-US"/>
          </a:p>
        </p:txBody>
      </p:sp>
    </p:spTree>
    <p:extLst>
      <p:ext uri="{BB962C8B-B14F-4D97-AF65-F5344CB8AC3E}">
        <p14:creationId xmlns:p14="http://schemas.microsoft.com/office/powerpoint/2010/main" val="187015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63F1B3-B42A-4623-A58D-B5E84EACFA22}" type="slidenum">
              <a:rPr lang="en-US" smtClean="0"/>
              <a:t>22</a:t>
            </a:fld>
            <a:endParaRPr lang="en-US"/>
          </a:p>
        </p:txBody>
      </p:sp>
    </p:spTree>
    <p:extLst>
      <p:ext uri="{BB962C8B-B14F-4D97-AF65-F5344CB8AC3E}">
        <p14:creationId xmlns:p14="http://schemas.microsoft.com/office/powerpoint/2010/main" val="12249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common is neck pain in concussion patients
http://www.polleverywhere.com/multiple_choice_polls/wOBZSVX9keZ6ocoKvuCBA</a:t>
            </a:r>
          </a:p>
        </p:txBody>
      </p:sp>
      <p:sp>
        <p:nvSpPr>
          <p:cNvPr id="4" name="Slide Number Placeholder 3"/>
          <p:cNvSpPr>
            <a:spLocks noGrp="1"/>
          </p:cNvSpPr>
          <p:nvPr>
            <p:ph type="sldNum" sz="quarter" idx="10"/>
          </p:nvPr>
        </p:nvSpPr>
        <p:spPr/>
        <p:txBody>
          <a:bodyPr/>
          <a:lstStyle/>
          <a:p>
            <a:fld id="{1C4BCB7D-BF4E-1446-AA25-7CBBEE977063}" type="slidenum">
              <a:rPr lang="en-US" smtClean="0"/>
              <a:t>23</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we defined neck pain</a:t>
            </a:r>
          </a:p>
        </p:txBody>
      </p:sp>
      <p:sp>
        <p:nvSpPr>
          <p:cNvPr id="4" name="Slide Number Placeholder 3"/>
          <p:cNvSpPr>
            <a:spLocks noGrp="1"/>
          </p:cNvSpPr>
          <p:nvPr>
            <p:ph type="sldNum" sz="quarter" idx="5"/>
          </p:nvPr>
        </p:nvSpPr>
        <p:spPr/>
        <p:txBody>
          <a:bodyPr/>
          <a:lstStyle/>
          <a:p>
            <a:fld id="{4E63F1B3-B42A-4623-A58D-B5E84EACFA22}" type="slidenum">
              <a:rPr lang="en-US" smtClean="0"/>
              <a:t>24</a:t>
            </a:fld>
            <a:endParaRPr lang="en-US"/>
          </a:p>
        </p:txBody>
      </p:sp>
    </p:spTree>
    <p:extLst>
      <p:ext uri="{BB962C8B-B14F-4D97-AF65-F5344CB8AC3E}">
        <p14:creationId xmlns:p14="http://schemas.microsoft.com/office/powerpoint/2010/main" val="1364221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frequency of any reported neck pain was 68.4%, 50.6%, 49%, and 41.9% </a:t>
            </a:r>
          </a:p>
          <a:p>
            <a:r>
              <a:rPr lang="en-US" sz="1800" b="0" i="0" u="none" strike="noStrike" baseline="0" dirty="0">
                <a:solidFill>
                  <a:srgbClr val="000000"/>
                </a:solidFill>
                <a:latin typeface="Times New Roman" panose="02020603050405020304" pitchFamily="18" charset="0"/>
              </a:rPr>
              <a:t> </a:t>
            </a:r>
          </a:p>
          <a:p>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frequency of any reported neck pain was 68.4%, 50.6%, 49%, and 41.9% within 72 hours and at 8, 15, and 45 days, respectively </a:t>
            </a:r>
            <a:endParaRPr lang="en-US" dirty="0"/>
          </a:p>
        </p:txBody>
      </p:sp>
      <p:sp>
        <p:nvSpPr>
          <p:cNvPr id="4" name="Slide Number Placeholder 3"/>
          <p:cNvSpPr>
            <a:spLocks noGrp="1"/>
          </p:cNvSpPr>
          <p:nvPr>
            <p:ph type="sldNum" sz="quarter" idx="5"/>
          </p:nvPr>
        </p:nvSpPr>
        <p:spPr/>
        <p:txBody>
          <a:bodyPr/>
          <a:lstStyle/>
          <a:p>
            <a:fld id="{674C5A8D-6CA8-4DBC-831E-7A05C8663060}" type="slidenum">
              <a:rPr lang="en-US" smtClean="0"/>
              <a:t>25</a:t>
            </a:fld>
            <a:endParaRPr lang="en-US"/>
          </a:p>
        </p:txBody>
      </p:sp>
    </p:spTree>
    <p:extLst>
      <p:ext uri="{BB962C8B-B14F-4D97-AF65-F5344CB8AC3E}">
        <p14:creationId xmlns:p14="http://schemas.microsoft.com/office/powerpoint/2010/main" val="2543862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MVC more likely to have Primary neck pain. Likely whiplash. Also highlight Canadian MVC “hit head” study. </a:t>
            </a:r>
          </a:p>
        </p:txBody>
      </p:sp>
      <p:sp>
        <p:nvSpPr>
          <p:cNvPr id="4" name="Slide Number Placeholder 3"/>
          <p:cNvSpPr>
            <a:spLocks noGrp="1"/>
          </p:cNvSpPr>
          <p:nvPr>
            <p:ph type="sldNum" sz="quarter" idx="5"/>
          </p:nvPr>
        </p:nvSpPr>
        <p:spPr/>
        <p:txBody>
          <a:bodyPr/>
          <a:lstStyle/>
          <a:p>
            <a:fld id="{4E63F1B3-B42A-4623-A58D-B5E84EACFA22}" type="slidenum">
              <a:rPr lang="en-US" smtClean="0"/>
              <a:t>26</a:t>
            </a:fld>
            <a:endParaRPr lang="en-US"/>
          </a:p>
        </p:txBody>
      </p:sp>
    </p:spTree>
    <p:extLst>
      <p:ext uri="{BB962C8B-B14F-4D97-AF65-F5344CB8AC3E}">
        <p14:creationId xmlns:p14="http://schemas.microsoft.com/office/powerpoint/2010/main" val="135864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27</a:t>
            </a:fld>
            <a:endParaRPr lang="en-US"/>
          </a:p>
        </p:txBody>
      </p:sp>
    </p:spTree>
    <p:extLst>
      <p:ext uri="{BB962C8B-B14F-4D97-AF65-F5344CB8AC3E}">
        <p14:creationId xmlns:p14="http://schemas.microsoft.com/office/powerpoint/2010/main" val="108146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parents more likely to bring children in for simple injuries than they would themselves. </a:t>
            </a:r>
          </a:p>
        </p:txBody>
      </p:sp>
      <p:sp>
        <p:nvSpPr>
          <p:cNvPr id="4" name="Slide Number Placeholder 3"/>
          <p:cNvSpPr>
            <a:spLocks noGrp="1"/>
          </p:cNvSpPr>
          <p:nvPr>
            <p:ph type="sldNum" sz="quarter" idx="5"/>
          </p:nvPr>
        </p:nvSpPr>
        <p:spPr/>
        <p:txBody>
          <a:bodyPr/>
          <a:lstStyle/>
          <a:p>
            <a:fld id="{4E63F1B3-B42A-4623-A58D-B5E84EACFA22}" type="slidenum">
              <a:rPr lang="en-US" smtClean="0"/>
              <a:t>28</a:t>
            </a:fld>
            <a:endParaRPr lang="en-US"/>
          </a:p>
        </p:txBody>
      </p:sp>
    </p:spTree>
    <p:extLst>
      <p:ext uri="{BB962C8B-B14F-4D97-AF65-F5344CB8AC3E}">
        <p14:creationId xmlns:p14="http://schemas.microsoft.com/office/powerpoint/2010/main" val="824460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parents more likely to bring children in for simple injuries than they would themselves. </a:t>
            </a:r>
          </a:p>
        </p:txBody>
      </p:sp>
      <p:sp>
        <p:nvSpPr>
          <p:cNvPr id="4" name="Slide Number Placeholder 3"/>
          <p:cNvSpPr>
            <a:spLocks noGrp="1"/>
          </p:cNvSpPr>
          <p:nvPr>
            <p:ph type="sldNum" sz="quarter" idx="5"/>
          </p:nvPr>
        </p:nvSpPr>
        <p:spPr/>
        <p:txBody>
          <a:bodyPr/>
          <a:lstStyle/>
          <a:p>
            <a:fld id="{4E63F1B3-B42A-4623-A58D-B5E84EACFA22}" type="slidenum">
              <a:rPr lang="en-US" smtClean="0"/>
              <a:t>29</a:t>
            </a:fld>
            <a:endParaRPr lang="en-US"/>
          </a:p>
        </p:txBody>
      </p:sp>
    </p:spTree>
    <p:extLst>
      <p:ext uri="{BB962C8B-B14F-4D97-AF65-F5344CB8AC3E}">
        <p14:creationId xmlns:p14="http://schemas.microsoft.com/office/powerpoint/2010/main" val="189646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a:t>
            </a:fld>
            <a:endParaRPr lang="en-US"/>
          </a:p>
        </p:txBody>
      </p:sp>
    </p:spTree>
    <p:extLst>
      <p:ext uri="{BB962C8B-B14F-4D97-AF65-F5344CB8AC3E}">
        <p14:creationId xmlns:p14="http://schemas.microsoft.com/office/powerpoint/2010/main" val="3201192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the dataset is. Thank Kelly. FIL is a DC</a:t>
            </a:r>
          </a:p>
        </p:txBody>
      </p:sp>
      <p:sp>
        <p:nvSpPr>
          <p:cNvPr id="4" name="Slide Number Placeholder 3"/>
          <p:cNvSpPr>
            <a:spLocks noGrp="1"/>
          </p:cNvSpPr>
          <p:nvPr>
            <p:ph type="sldNum" sz="quarter" idx="5"/>
          </p:nvPr>
        </p:nvSpPr>
        <p:spPr/>
        <p:txBody>
          <a:bodyPr/>
          <a:lstStyle/>
          <a:p>
            <a:fld id="{4E63F1B3-B42A-4623-A58D-B5E84EACFA22}" type="slidenum">
              <a:rPr lang="en-US" smtClean="0"/>
              <a:t>30</a:t>
            </a:fld>
            <a:endParaRPr lang="en-US"/>
          </a:p>
        </p:txBody>
      </p:sp>
    </p:spTree>
    <p:extLst>
      <p:ext uri="{BB962C8B-B14F-4D97-AF65-F5344CB8AC3E}">
        <p14:creationId xmlns:p14="http://schemas.microsoft.com/office/powerpoint/2010/main" val="1713016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31</a:t>
            </a:fld>
            <a:endParaRPr lang="en-US"/>
          </a:p>
        </p:txBody>
      </p:sp>
    </p:spTree>
    <p:extLst>
      <p:ext uri="{BB962C8B-B14F-4D97-AF65-F5344CB8AC3E}">
        <p14:creationId xmlns:p14="http://schemas.microsoft.com/office/powerpoint/2010/main" val="2665597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36</a:t>
            </a:fld>
            <a:endParaRPr lang="en-US"/>
          </a:p>
        </p:txBody>
      </p:sp>
    </p:spTree>
    <p:extLst>
      <p:ext uri="{BB962C8B-B14F-4D97-AF65-F5344CB8AC3E}">
        <p14:creationId xmlns:p14="http://schemas.microsoft.com/office/powerpoint/2010/main" val="3573268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37</a:t>
            </a:fld>
            <a:endParaRPr lang="en-US"/>
          </a:p>
        </p:txBody>
      </p:sp>
    </p:spTree>
    <p:extLst>
      <p:ext uri="{BB962C8B-B14F-4D97-AF65-F5344CB8AC3E}">
        <p14:creationId xmlns:p14="http://schemas.microsoft.com/office/powerpoint/2010/main" val="109570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38</a:t>
            </a:fld>
            <a:endParaRPr lang="en-US"/>
          </a:p>
        </p:txBody>
      </p:sp>
    </p:spTree>
    <p:extLst>
      <p:ext uri="{BB962C8B-B14F-4D97-AF65-F5344CB8AC3E}">
        <p14:creationId xmlns:p14="http://schemas.microsoft.com/office/powerpoint/2010/main" val="2170291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39</a:t>
            </a:fld>
            <a:endParaRPr lang="en-US"/>
          </a:p>
        </p:txBody>
      </p:sp>
    </p:spTree>
    <p:extLst>
      <p:ext uri="{BB962C8B-B14F-4D97-AF65-F5344CB8AC3E}">
        <p14:creationId xmlns:p14="http://schemas.microsoft.com/office/powerpoint/2010/main" val="1316517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40</a:t>
            </a:fld>
            <a:endParaRPr lang="en-US"/>
          </a:p>
        </p:txBody>
      </p:sp>
    </p:spTree>
    <p:extLst>
      <p:ext uri="{BB962C8B-B14F-4D97-AF65-F5344CB8AC3E}">
        <p14:creationId xmlns:p14="http://schemas.microsoft.com/office/powerpoint/2010/main" val="2478466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41</a:t>
            </a:fld>
            <a:endParaRPr lang="en-US"/>
          </a:p>
        </p:txBody>
      </p:sp>
    </p:spTree>
    <p:extLst>
      <p:ext uri="{BB962C8B-B14F-4D97-AF65-F5344CB8AC3E}">
        <p14:creationId xmlns:p14="http://schemas.microsoft.com/office/powerpoint/2010/main" val="3273430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42</a:t>
            </a:fld>
            <a:endParaRPr lang="en-US"/>
          </a:p>
        </p:txBody>
      </p:sp>
    </p:spTree>
    <p:extLst>
      <p:ext uri="{BB962C8B-B14F-4D97-AF65-F5344CB8AC3E}">
        <p14:creationId xmlns:p14="http://schemas.microsoft.com/office/powerpoint/2010/main" val="4264093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43</a:t>
            </a:fld>
            <a:endParaRPr lang="en-US"/>
          </a:p>
        </p:txBody>
      </p:sp>
    </p:spTree>
    <p:extLst>
      <p:ext uri="{BB962C8B-B14F-4D97-AF65-F5344CB8AC3E}">
        <p14:creationId xmlns:p14="http://schemas.microsoft.com/office/powerpoint/2010/main" val="135123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a:t>
            </a:fld>
            <a:endParaRPr lang="en-US"/>
          </a:p>
        </p:txBody>
      </p:sp>
    </p:spTree>
    <p:extLst>
      <p:ext uri="{BB962C8B-B14F-4D97-AF65-F5344CB8AC3E}">
        <p14:creationId xmlns:p14="http://schemas.microsoft.com/office/powerpoint/2010/main" val="2011273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44</a:t>
            </a:fld>
            <a:endParaRPr lang="en-US"/>
          </a:p>
        </p:txBody>
      </p:sp>
    </p:spTree>
    <p:extLst>
      <p:ext uri="{BB962C8B-B14F-4D97-AF65-F5344CB8AC3E}">
        <p14:creationId xmlns:p14="http://schemas.microsoft.com/office/powerpoint/2010/main" val="3448110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45</a:t>
            </a:fld>
            <a:endParaRPr lang="en-US"/>
          </a:p>
        </p:txBody>
      </p:sp>
    </p:spTree>
    <p:extLst>
      <p:ext uri="{BB962C8B-B14F-4D97-AF65-F5344CB8AC3E}">
        <p14:creationId xmlns:p14="http://schemas.microsoft.com/office/powerpoint/2010/main" val="1710154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46</a:t>
            </a:fld>
            <a:endParaRPr lang="en-US"/>
          </a:p>
        </p:txBody>
      </p:sp>
    </p:spTree>
    <p:extLst>
      <p:ext uri="{BB962C8B-B14F-4D97-AF65-F5344CB8AC3E}">
        <p14:creationId xmlns:p14="http://schemas.microsoft.com/office/powerpoint/2010/main" val="1407238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47</a:t>
            </a:fld>
            <a:endParaRPr lang="en-US"/>
          </a:p>
        </p:txBody>
      </p:sp>
    </p:spTree>
    <p:extLst>
      <p:ext uri="{BB962C8B-B14F-4D97-AF65-F5344CB8AC3E}">
        <p14:creationId xmlns:p14="http://schemas.microsoft.com/office/powerpoint/2010/main" val="3709919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48</a:t>
            </a:fld>
            <a:endParaRPr lang="en-US"/>
          </a:p>
        </p:txBody>
      </p:sp>
    </p:spTree>
    <p:extLst>
      <p:ext uri="{BB962C8B-B14F-4D97-AF65-F5344CB8AC3E}">
        <p14:creationId xmlns:p14="http://schemas.microsoft.com/office/powerpoint/2010/main" val="3092924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49</a:t>
            </a:fld>
            <a:endParaRPr lang="en-US"/>
          </a:p>
        </p:txBody>
      </p:sp>
    </p:spTree>
    <p:extLst>
      <p:ext uri="{BB962C8B-B14F-4D97-AF65-F5344CB8AC3E}">
        <p14:creationId xmlns:p14="http://schemas.microsoft.com/office/powerpoint/2010/main" val="3397738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50</a:t>
            </a:fld>
            <a:endParaRPr lang="en-US"/>
          </a:p>
        </p:txBody>
      </p:sp>
    </p:spTree>
    <p:extLst>
      <p:ext uri="{BB962C8B-B14F-4D97-AF65-F5344CB8AC3E}">
        <p14:creationId xmlns:p14="http://schemas.microsoft.com/office/powerpoint/2010/main" val="1004445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neck pain influency recovery?
http://www.polleverywhere.com/multiple_choice_polls/F8ephSal4PDoXKUjBe66O</a:t>
            </a:r>
          </a:p>
        </p:txBody>
      </p:sp>
      <p:sp>
        <p:nvSpPr>
          <p:cNvPr id="4" name="Slide Number Placeholder 3"/>
          <p:cNvSpPr>
            <a:spLocks noGrp="1"/>
          </p:cNvSpPr>
          <p:nvPr>
            <p:ph type="sldNum" sz="quarter" idx="10"/>
          </p:nvPr>
        </p:nvSpPr>
        <p:spPr/>
        <p:txBody>
          <a:bodyPr/>
          <a:lstStyle/>
          <a:p>
            <a:fld id="{1C4BCB7D-BF4E-1446-AA25-7CBBEE977063}" type="slidenum">
              <a:rPr lang="en-US" smtClean="0"/>
              <a:t>51</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52</a:t>
            </a:fld>
            <a:endParaRPr lang="en-US"/>
          </a:p>
        </p:txBody>
      </p:sp>
    </p:spTree>
    <p:extLst>
      <p:ext uri="{BB962C8B-B14F-4D97-AF65-F5344CB8AC3E}">
        <p14:creationId xmlns:p14="http://schemas.microsoft.com/office/powerpoint/2010/main" val="787946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53</a:t>
            </a:fld>
            <a:endParaRPr lang="en-US"/>
          </a:p>
        </p:txBody>
      </p:sp>
    </p:spTree>
    <p:extLst>
      <p:ext uri="{BB962C8B-B14F-4D97-AF65-F5344CB8AC3E}">
        <p14:creationId xmlns:p14="http://schemas.microsoft.com/office/powerpoint/2010/main" val="58686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a:t>
            </a:fld>
            <a:endParaRPr lang="en-US"/>
          </a:p>
        </p:txBody>
      </p:sp>
    </p:spTree>
    <p:extLst>
      <p:ext uri="{BB962C8B-B14F-4D97-AF65-F5344CB8AC3E}">
        <p14:creationId xmlns:p14="http://schemas.microsoft.com/office/powerpoint/2010/main" val="12280616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Spinal Cord Injury Without Radiographic Abnormality</a:t>
            </a:r>
          </a:p>
          <a:p>
            <a:endParaRPr lang="en-US" dirty="0"/>
          </a:p>
          <a:p>
            <a:r>
              <a:rPr lang="en-US" dirty="0"/>
              <a:t>More Broad/severe definition.</a:t>
            </a:r>
          </a:p>
        </p:txBody>
      </p:sp>
      <p:sp>
        <p:nvSpPr>
          <p:cNvPr id="4" name="Slide Number Placeholder 3"/>
          <p:cNvSpPr>
            <a:spLocks noGrp="1"/>
          </p:cNvSpPr>
          <p:nvPr>
            <p:ph type="sldNum" sz="quarter" idx="5"/>
          </p:nvPr>
        </p:nvSpPr>
        <p:spPr/>
        <p:txBody>
          <a:bodyPr/>
          <a:lstStyle/>
          <a:p>
            <a:fld id="{4E63F1B3-B42A-4623-A58D-B5E84EACFA22}" type="slidenum">
              <a:rPr lang="en-US" smtClean="0"/>
              <a:t>54</a:t>
            </a:fld>
            <a:endParaRPr lang="en-US"/>
          </a:p>
        </p:txBody>
      </p:sp>
    </p:spTree>
    <p:extLst>
      <p:ext uri="{BB962C8B-B14F-4D97-AF65-F5344CB8AC3E}">
        <p14:creationId xmlns:p14="http://schemas.microsoft.com/office/powerpoint/2010/main" val="1145307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55</a:t>
            </a:fld>
            <a:endParaRPr lang="en-US"/>
          </a:p>
        </p:txBody>
      </p:sp>
    </p:spTree>
    <p:extLst>
      <p:ext uri="{BB962C8B-B14F-4D97-AF65-F5344CB8AC3E}">
        <p14:creationId xmlns:p14="http://schemas.microsoft.com/office/powerpoint/2010/main" val="705918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56</a:t>
            </a:fld>
            <a:endParaRPr lang="en-US"/>
          </a:p>
        </p:txBody>
      </p:sp>
    </p:spTree>
    <p:extLst>
      <p:ext uri="{BB962C8B-B14F-4D97-AF65-F5344CB8AC3E}">
        <p14:creationId xmlns:p14="http://schemas.microsoft.com/office/powerpoint/2010/main" val="3415375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63F1B3-B42A-4623-A58D-B5E84EACFA22}" type="slidenum">
              <a:rPr lang="en-US" smtClean="0"/>
              <a:t>57</a:t>
            </a:fld>
            <a:endParaRPr lang="en-US"/>
          </a:p>
        </p:txBody>
      </p:sp>
    </p:spTree>
    <p:extLst>
      <p:ext uri="{BB962C8B-B14F-4D97-AF65-F5344CB8AC3E}">
        <p14:creationId xmlns:p14="http://schemas.microsoft.com/office/powerpoint/2010/main" val="3437478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58</a:t>
            </a:fld>
            <a:endParaRPr lang="en-US"/>
          </a:p>
        </p:txBody>
      </p:sp>
    </p:spTree>
    <p:extLst>
      <p:ext uri="{BB962C8B-B14F-4D97-AF65-F5344CB8AC3E}">
        <p14:creationId xmlns:p14="http://schemas.microsoft.com/office/powerpoint/2010/main" val="2389301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59</a:t>
            </a:fld>
            <a:endParaRPr lang="en-US"/>
          </a:p>
        </p:txBody>
      </p:sp>
    </p:spTree>
    <p:extLst>
      <p:ext uri="{BB962C8B-B14F-4D97-AF65-F5344CB8AC3E}">
        <p14:creationId xmlns:p14="http://schemas.microsoft.com/office/powerpoint/2010/main" val="1178200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60</a:t>
            </a:fld>
            <a:endParaRPr lang="en-US"/>
          </a:p>
        </p:txBody>
      </p:sp>
    </p:spTree>
    <p:extLst>
      <p:ext uri="{BB962C8B-B14F-4D97-AF65-F5344CB8AC3E}">
        <p14:creationId xmlns:p14="http://schemas.microsoft.com/office/powerpoint/2010/main" val="41356277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61</a:t>
            </a:fld>
            <a:endParaRPr lang="en-US"/>
          </a:p>
        </p:txBody>
      </p:sp>
    </p:spTree>
    <p:extLst>
      <p:ext uri="{BB962C8B-B14F-4D97-AF65-F5344CB8AC3E}">
        <p14:creationId xmlns:p14="http://schemas.microsoft.com/office/powerpoint/2010/main" val="2632194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62</a:t>
            </a:fld>
            <a:endParaRPr lang="en-US"/>
          </a:p>
        </p:txBody>
      </p:sp>
    </p:spTree>
    <p:extLst>
      <p:ext uri="{BB962C8B-B14F-4D97-AF65-F5344CB8AC3E}">
        <p14:creationId xmlns:p14="http://schemas.microsoft.com/office/powerpoint/2010/main" val="1467866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63</a:t>
            </a:fld>
            <a:endParaRPr lang="en-US"/>
          </a:p>
        </p:txBody>
      </p:sp>
    </p:spTree>
    <p:extLst>
      <p:ext uri="{BB962C8B-B14F-4D97-AF65-F5344CB8AC3E}">
        <p14:creationId xmlns:p14="http://schemas.microsoft.com/office/powerpoint/2010/main" val="108467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do you treat patients with concussions
http://www.polleverywhere.com/multiple_choice_polls/7kHA4S05nlwoslpxibDQK</a:t>
            </a:r>
          </a:p>
        </p:txBody>
      </p:sp>
      <p:sp>
        <p:nvSpPr>
          <p:cNvPr id="4" name="Slide Number Placeholder 3"/>
          <p:cNvSpPr>
            <a:spLocks noGrp="1"/>
          </p:cNvSpPr>
          <p:nvPr>
            <p:ph type="sldNum" sz="quarter" idx="10"/>
          </p:nvPr>
        </p:nvSpPr>
        <p:spPr/>
        <p:txBody>
          <a:bodyPr/>
          <a:lstStyle/>
          <a:p>
            <a:fld id="{1C4BCB7D-BF4E-1446-AA25-7CBBEE977063}" type="slidenum">
              <a:rPr lang="en-US" smtClean="0"/>
              <a:t>6</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64</a:t>
            </a:fld>
            <a:endParaRPr lang="en-US"/>
          </a:p>
        </p:txBody>
      </p:sp>
    </p:spTree>
    <p:extLst>
      <p:ext uri="{BB962C8B-B14F-4D97-AF65-F5344CB8AC3E}">
        <p14:creationId xmlns:p14="http://schemas.microsoft.com/office/powerpoint/2010/main" val="781212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65</a:t>
            </a:fld>
            <a:endParaRPr lang="en-US"/>
          </a:p>
        </p:txBody>
      </p:sp>
    </p:spTree>
    <p:extLst>
      <p:ext uri="{BB962C8B-B14F-4D97-AF65-F5344CB8AC3E}">
        <p14:creationId xmlns:p14="http://schemas.microsoft.com/office/powerpoint/2010/main" val="2229492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66</a:t>
            </a:fld>
            <a:endParaRPr lang="en-US"/>
          </a:p>
        </p:txBody>
      </p:sp>
    </p:spTree>
    <p:extLst>
      <p:ext uri="{BB962C8B-B14F-4D97-AF65-F5344CB8AC3E}">
        <p14:creationId xmlns:p14="http://schemas.microsoft.com/office/powerpoint/2010/main" val="1983033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study I am aware of that actually involved physical examination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52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68</a:t>
            </a:fld>
            <a:endParaRPr lang="en-US"/>
          </a:p>
        </p:txBody>
      </p:sp>
    </p:spTree>
    <p:extLst>
      <p:ext uri="{BB962C8B-B14F-4D97-AF65-F5344CB8AC3E}">
        <p14:creationId xmlns:p14="http://schemas.microsoft.com/office/powerpoint/2010/main" val="14915154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69</a:t>
            </a:fld>
            <a:endParaRPr lang="en-US"/>
          </a:p>
        </p:txBody>
      </p:sp>
    </p:spTree>
    <p:extLst>
      <p:ext uri="{BB962C8B-B14F-4D97-AF65-F5344CB8AC3E}">
        <p14:creationId xmlns:p14="http://schemas.microsoft.com/office/powerpoint/2010/main" val="3311400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70</a:t>
            </a:fld>
            <a:endParaRPr lang="en-US"/>
          </a:p>
        </p:txBody>
      </p:sp>
    </p:spTree>
    <p:extLst>
      <p:ext uri="{BB962C8B-B14F-4D97-AF65-F5344CB8AC3E}">
        <p14:creationId xmlns:p14="http://schemas.microsoft.com/office/powerpoint/2010/main" val="2340553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63F1B3-B42A-4623-A58D-B5E84EACFA22}" type="slidenum">
              <a:rPr lang="en-US" smtClean="0"/>
              <a:t>71</a:t>
            </a:fld>
            <a:endParaRPr lang="en-US"/>
          </a:p>
        </p:txBody>
      </p:sp>
    </p:spTree>
    <p:extLst>
      <p:ext uri="{BB962C8B-B14F-4D97-AF65-F5344CB8AC3E}">
        <p14:creationId xmlns:p14="http://schemas.microsoft.com/office/powerpoint/2010/main" val="26745566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concussion treatment guidlines recommend cervical spine treatment?
http://www.polleverywhere.com/multiple_choice_polls/4RZOjP100fs0HlnE13Iar</a:t>
            </a:r>
          </a:p>
        </p:txBody>
      </p:sp>
      <p:sp>
        <p:nvSpPr>
          <p:cNvPr id="4" name="Slide Number Placeholder 3"/>
          <p:cNvSpPr>
            <a:spLocks noGrp="1"/>
          </p:cNvSpPr>
          <p:nvPr>
            <p:ph type="sldNum" sz="quarter" idx="10"/>
          </p:nvPr>
        </p:nvSpPr>
        <p:spPr/>
        <p:txBody>
          <a:bodyPr/>
          <a:lstStyle/>
          <a:p>
            <a:fld id="{1C4BCB7D-BF4E-1446-AA25-7CBBEE977063}" type="slidenum">
              <a:rPr lang="en-US" smtClean="0"/>
              <a:t>72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recommendation. </a:t>
            </a:r>
          </a:p>
        </p:txBody>
      </p:sp>
      <p:sp>
        <p:nvSpPr>
          <p:cNvPr id="4" name="Slide Number Placeholder 3"/>
          <p:cNvSpPr>
            <a:spLocks noGrp="1"/>
          </p:cNvSpPr>
          <p:nvPr>
            <p:ph type="sldNum" sz="quarter" idx="5"/>
          </p:nvPr>
        </p:nvSpPr>
        <p:spPr/>
        <p:txBody>
          <a:bodyPr/>
          <a:lstStyle/>
          <a:p>
            <a:fld id="{4E63F1B3-B42A-4623-A58D-B5E84EACFA22}" type="slidenum">
              <a:rPr lang="en-US" smtClean="0"/>
              <a:t>73</a:t>
            </a:fld>
            <a:endParaRPr lang="en-US"/>
          </a:p>
        </p:txBody>
      </p:sp>
    </p:spTree>
    <p:extLst>
      <p:ext uri="{BB962C8B-B14F-4D97-AF65-F5344CB8AC3E}">
        <p14:creationId xmlns:p14="http://schemas.microsoft.com/office/powerpoint/2010/main" val="174173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new patient comes in that has a concussion you think?
http://www.polleverywhere.com/free_text_polls/PIqeSmJnBO3YH7aJHGnbB</a:t>
            </a:r>
          </a:p>
        </p:txBody>
      </p:sp>
      <p:sp>
        <p:nvSpPr>
          <p:cNvPr id="4" name="Slide Number Placeholder 3"/>
          <p:cNvSpPr>
            <a:spLocks noGrp="1"/>
          </p:cNvSpPr>
          <p:nvPr>
            <p:ph type="sldNum" sz="quarter" idx="10"/>
          </p:nvPr>
        </p:nvSpPr>
        <p:spPr/>
        <p:txBody>
          <a:bodyPr/>
          <a:lstStyle/>
          <a:p>
            <a:fld id="{1C4BCB7D-BF4E-1446-AA25-7CBBEE977063}" type="slidenum">
              <a:rPr lang="en-US" smtClean="0"/>
              <a:t>7</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recommendation. </a:t>
            </a:r>
          </a:p>
        </p:txBody>
      </p:sp>
      <p:sp>
        <p:nvSpPr>
          <p:cNvPr id="4" name="Slide Number Placeholder 3"/>
          <p:cNvSpPr>
            <a:spLocks noGrp="1"/>
          </p:cNvSpPr>
          <p:nvPr>
            <p:ph type="sldNum" sz="quarter" idx="5"/>
          </p:nvPr>
        </p:nvSpPr>
        <p:spPr/>
        <p:txBody>
          <a:bodyPr/>
          <a:lstStyle/>
          <a:p>
            <a:fld id="{4E63F1B3-B42A-4623-A58D-B5E84EACFA22}" type="slidenum">
              <a:rPr lang="en-US" smtClean="0"/>
              <a:t>74</a:t>
            </a:fld>
            <a:endParaRPr lang="en-US"/>
          </a:p>
        </p:txBody>
      </p:sp>
    </p:spTree>
    <p:extLst>
      <p:ext uri="{BB962C8B-B14F-4D97-AF65-F5344CB8AC3E}">
        <p14:creationId xmlns:p14="http://schemas.microsoft.com/office/powerpoint/2010/main" val="3626808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75</a:t>
            </a:fld>
            <a:endParaRPr lang="en-US"/>
          </a:p>
        </p:txBody>
      </p:sp>
    </p:spTree>
    <p:extLst>
      <p:ext uri="{BB962C8B-B14F-4D97-AF65-F5344CB8AC3E}">
        <p14:creationId xmlns:p14="http://schemas.microsoft.com/office/powerpoint/2010/main" val="3783260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76</a:t>
            </a:fld>
            <a:endParaRPr lang="en-US"/>
          </a:p>
        </p:txBody>
      </p:sp>
    </p:spTree>
    <p:extLst>
      <p:ext uri="{BB962C8B-B14F-4D97-AF65-F5344CB8AC3E}">
        <p14:creationId xmlns:p14="http://schemas.microsoft.com/office/powerpoint/2010/main" val="4471348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77</a:t>
            </a:fld>
            <a:endParaRPr lang="en-US"/>
          </a:p>
        </p:txBody>
      </p:sp>
    </p:spTree>
    <p:extLst>
      <p:ext uri="{BB962C8B-B14F-4D97-AF65-F5344CB8AC3E}">
        <p14:creationId xmlns:p14="http://schemas.microsoft.com/office/powerpoint/2010/main" val="21123567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78</a:t>
            </a:fld>
            <a:endParaRPr lang="en-US"/>
          </a:p>
        </p:txBody>
      </p:sp>
    </p:spTree>
    <p:extLst>
      <p:ext uri="{BB962C8B-B14F-4D97-AF65-F5344CB8AC3E}">
        <p14:creationId xmlns:p14="http://schemas.microsoft.com/office/powerpoint/2010/main" val="26144634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79</a:t>
            </a:fld>
            <a:endParaRPr lang="en-US"/>
          </a:p>
        </p:txBody>
      </p:sp>
    </p:spTree>
    <p:extLst>
      <p:ext uri="{BB962C8B-B14F-4D97-AF65-F5344CB8AC3E}">
        <p14:creationId xmlns:p14="http://schemas.microsoft.com/office/powerpoint/2010/main" val="2557621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80</a:t>
            </a:fld>
            <a:endParaRPr lang="en-US"/>
          </a:p>
        </p:txBody>
      </p:sp>
    </p:spTree>
    <p:extLst>
      <p:ext uri="{BB962C8B-B14F-4D97-AF65-F5344CB8AC3E}">
        <p14:creationId xmlns:p14="http://schemas.microsoft.com/office/powerpoint/2010/main" val="39530643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81</a:t>
            </a:fld>
            <a:endParaRPr lang="en-US"/>
          </a:p>
        </p:txBody>
      </p:sp>
    </p:spTree>
    <p:extLst>
      <p:ext uri="{BB962C8B-B14F-4D97-AF65-F5344CB8AC3E}">
        <p14:creationId xmlns:p14="http://schemas.microsoft.com/office/powerpoint/2010/main" val="2199059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82</a:t>
            </a:fld>
            <a:endParaRPr lang="en-US"/>
          </a:p>
        </p:txBody>
      </p:sp>
    </p:spTree>
    <p:extLst>
      <p:ext uri="{BB962C8B-B14F-4D97-AF65-F5344CB8AC3E}">
        <p14:creationId xmlns:p14="http://schemas.microsoft.com/office/powerpoint/2010/main" val="40901347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83</a:t>
            </a:fld>
            <a:endParaRPr lang="en-US"/>
          </a:p>
        </p:txBody>
      </p:sp>
    </p:spTree>
    <p:extLst>
      <p:ext uri="{BB962C8B-B14F-4D97-AF65-F5344CB8AC3E}">
        <p14:creationId xmlns:p14="http://schemas.microsoft.com/office/powerpoint/2010/main" val="237161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mild traumatic brain injuries are concussions
http://www.polleverywhere.com/multiple_choice_polls/qpP2PjjKVPM8C8O9aBqVS</a:t>
            </a:r>
          </a:p>
        </p:txBody>
      </p:sp>
      <p:sp>
        <p:nvSpPr>
          <p:cNvPr id="4" name="Slide Number Placeholder 3"/>
          <p:cNvSpPr>
            <a:spLocks noGrp="1"/>
          </p:cNvSpPr>
          <p:nvPr>
            <p:ph type="sldNum" sz="quarter" idx="10"/>
          </p:nvPr>
        </p:nvSpPr>
        <p:spPr/>
        <p:txBody>
          <a:bodyPr/>
          <a:lstStyle/>
          <a:p>
            <a:fld id="{1C4BCB7D-BF4E-1446-AA25-7CBBEE977063}" type="slidenum">
              <a:rPr lang="en-US" smtClean="0"/>
              <a:t>8</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84</a:t>
            </a:fld>
            <a:endParaRPr lang="en-US"/>
          </a:p>
        </p:txBody>
      </p:sp>
    </p:spTree>
    <p:extLst>
      <p:ext uri="{BB962C8B-B14F-4D97-AF65-F5344CB8AC3E}">
        <p14:creationId xmlns:p14="http://schemas.microsoft.com/office/powerpoint/2010/main" val="17799944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85</a:t>
            </a:fld>
            <a:endParaRPr lang="en-US"/>
          </a:p>
        </p:txBody>
      </p:sp>
    </p:spTree>
    <p:extLst>
      <p:ext uri="{BB962C8B-B14F-4D97-AF65-F5344CB8AC3E}">
        <p14:creationId xmlns:p14="http://schemas.microsoft.com/office/powerpoint/2010/main" val="11842665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86</a:t>
            </a:fld>
            <a:endParaRPr lang="en-US"/>
          </a:p>
        </p:txBody>
      </p:sp>
    </p:spTree>
    <p:extLst>
      <p:ext uri="{BB962C8B-B14F-4D97-AF65-F5344CB8AC3E}">
        <p14:creationId xmlns:p14="http://schemas.microsoft.com/office/powerpoint/2010/main" val="17568952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 few case series of patients receiving manual therapy/manipulation with improvement. </a:t>
            </a:r>
          </a:p>
        </p:txBody>
      </p:sp>
      <p:sp>
        <p:nvSpPr>
          <p:cNvPr id="4" name="Slide Number Placeholder 3"/>
          <p:cNvSpPr>
            <a:spLocks noGrp="1"/>
          </p:cNvSpPr>
          <p:nvPr>
            <p:ph type="sldNum" sz="quarter" idx="5"/>
          </p:nvPr>
        </p:nvSpPr>
        <p:spPr/>
        <p:txBody>
          <a:bodyPr/>
          <a:lstStyle/>
          <a:p>
            <a:fld id="{4E63F1B3-B42A-4623-A58D-B5E84EACFA22}" type="slidenum">
              <a:rPr lang="en-US" smtClean="0"/>
              <a:t>87</a:t>
            </a:fld>
            <a:endParaRPr lang="en-US"/>
          </a:p>
        </p:txBody>
      </p:sp>
    </p:spTree>
    <p:extLst>
      <p:ext uri="{BB962C8B-B14F-4D97-AF65-F5344CB8AC3E}">
        <p14:creationId xmlns:p14="http://schemas.microsoft.com/office/powerpoint/2010/main" val="7041251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88</a:t>
            </a:fld>
            <a:endParaRPr lang="en-US"/>
          </a:p>
        </p:txBody>
      </p:sp>
    </p:spTree>
    <p:extLst>
      <p:ext uri="{BB962C8B-B14F-4D97-AF65-F5344CB8AC3E}">
        <p14:creationId xmlns:p14="http://schemas.microsoft.com/office/powerpoint/2010/main" val="14438635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89</a:t>
            </a:fld>
            <a:endParaRPr lang="en-US"/>
          </a:p>
        </p:txBody>
      </p:sp>
    </p:spTree>
    <p:extLst>
      <p:ext uri="{BB962C8B-B14F-4D97-AF65-F5344CB8AC3E}">
        <p14:creationId xmlns:p14="http://schemas.microsoft.com/office/powerpoint/2010/main" val="6481756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90</a:t>
            </a:fld>
            <a:endParaRPr lang="en-US"/>
          </a:p>
        </p:txBody>
      </p:sp>
    </p:spTree>
    <p:extLst>
      <p:ext uri="{BB962C8B-B14F-4D97-AF65-F5344CB8AC3E}">
        <p14:creationId xmlns:p14="http://schemas.microsoft.com/office/powerpoint/2010/main" val="21273622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91</a:t>
            </a:fld>
            <a:endParaRPr lang="en-US"/>
          </a:p>
        </p:txBody>
      </p:sp>
    </p:spTree>
    <p:extLst>
      <p:ext uri="{BB962C8B-B14F-4D97-AF65-F5344CB8AC3E}">
        <p14:creationId xmlns:p14="http://schemas.microsoft.com/office/powerpoint/2010/main" val="32789202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comfortable are you with the return to play process for concussions
http://www.polleverywhere.com/multiple_choice_polls/6ZvMFy3SOD7zEBUnce5yN</a:t>
            </a:r>
          </a:p>
        </p:txBody>
      </p:sp>
      <p:sp>
        <p:nvSpPr>
          <p:cNvPr id="4" name="Slide Number Placeholder 3"/>
          <p:cNvSpPr>
            <a:spLocks noGrp="1"/>
          </p:cNvSpPr>
          <p:nvPr>
            <p:ph type="sldNum" sz="quarter" idx="10"/>
          </p:nvPr>
        </p:nvSpPr>
        <p:spPr/>
        <p:txBody>
          <a:bodyPr/>
          <a:lstStyle/>
          <a:p>
            <a:fld id="{1C4BCB7D-BF4E-1446-AA25-7CBBEE977063}" type="slidenum">
              <a:rPr lang="en-US" smtClean="0"/>
              <a:t>92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93</a:t>
            </a:fld>
            <a:endParaRPr lang="en-US"/>
          </a:p>
        </p:txBody>
      </p:sp>
    </p:spTree>
    <p:extLst>
      <p:ext uri="{BB962C8B-B14F-4D97-AF65-F5344CB8AC3E}">
        <p14:creationId xmlns:p14="http://schemas.microsoft.com/office/powerpoint/2010/main" val="113116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a:t>
            </a:fld>
            <a:endParaRPr lang="en-US"/>
          </a:p>
        </p:txBody>
      </p:sp>
    </p:spTree>
    <p:extLst>
      <p:ext uri="{BB962C8B-B14F-4D97-AF65-F5344CB8AC3E}">
        <p14:creationId xmlns:p14="http://schemas.microsoft.com/office/powerpoint/2010/main" val="3391894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94</a:t>
            </a:fld>
            <a:endParaRPr lang="en-US"/>
          </a:p>
        </p:txBody>
      </p:sp>
    </p:spTree>
    <p:extLst>
      <p:ext uri="{BB962C8B-B14F-4D97-AF65-F5344CB8AC3E}">
        <p14:creationId xmlns:p14="http://schemas.microsoft.com/office/powerpoint/2010/main" val="27317186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3F1B3-B42A-4623-A58D-B5E84EACF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459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96</a:t>
            </a:fld>
            <a:endParaRPr lang="en-US"/>
          </a:p>
        </p:txBody>
      </p:sp>
    </p:spTree>
    <p:extLst>
      <p:ext uri="{BB962C8B-B14F-4D97-AF65-F5344CB8AC3E}">
        <p14:creationId xmlns:p14="http://schemas.microsoft.com/office/powerpoint/2010/main" val="29766919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97</a:t>
            </a:fld>
            <a:endParaRPr lang="en-US"/>
          </a:p>
        </p:txBody>
      </p:sp>
    </p:spTree>
    <p:extLst>
      <p:ext uri="{BB962C8B-B14F-4D97-AF65-F5344CB8AC3E}">
        <p14:creationId xmlns:p14="http://schemas.microsoft.com/office/powerpoint/2010/main" val="9042647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p>
        </p:txBody>
      </p:sp>
      <p:sp>
        <p:nvSpPr>
          <p:cNvPr id="4" name="Slide Number Placeholder 3"/>
          <p:cNvSpPr>
            <a:spLocks noGrp="1"/>
          </p:cNvSpPr>
          <p:nvPr>
            <p:ph type="sldNum" sz="quarter" idx="5"/>
          </p:nvPr>
        </p:nvSpPr>
        <p:spPr/>
        <p:txBody>
          <a:bodyPr/>
          <a:lstStyle/>
          <a:p>
            <a:fld id="{4E63F1B3-B42A-4623-A58D-B5E84EACFA22}" type="slidenum">
              <a:rPr lang="en-US" smtClean="0"/>
              <a:t>98</a:t>
            </a:fld>
            <a:endParaRPr lang="en-US"/>
          </a:p>
        </p:txBody>
      </p:sp>
    </p:spTree>
    <p:extLst>
      <p:ext uri="{BB962C8B-B14F-4D97-AF65-F5344CB8AC3E}">
        <p14:creationId xmlns:p14="http://schemas.microsoft.com/office/powerpoint/2010/main" val="1563520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99</a:t>
            </a:fld>
            <a:endParaRPr lang="en-US"/>
          </a:p>
        </p:txBody>
      </p:sp>
    </p:spTree>
    <p:extLst>
      <p:ext uri="{BB962C8B-B14F-4D97-AF65-F5344CB8AC3E}">
        <p14:creationId xmlns:p14="http://schemas.microsoft.com/office/powerpoint/2010/main" val="15150873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p>
        </p:txBody>
      </p:sp>
      <p:sp>
        <p:nvSpPr>
          <p:cNvPr id="4" name="Slide Number Placeholder 3"/>
          <p:cNvSpPr>
            <a:spLocks noGrp="1"/>
          </p:cNvSpPr>
          <p:nvPr>
            <p:ph type="sldNum" sz="quarter" idx="5"/>
          </p:nvPr>
        </p:nvSpPr>
        <p:spPr/>
        <p:txBody>
          <a:bodyPr/>
          <a:lstStyle/>
          <a:p>
            <a:fld id="{4E63F1B3-B42A-4623-A58D-B5E84EACFA22}" type="slidenum">
              <a:rPr lang="en-US" smtClean="0"/>
              <a:t>100</a:t>
            </a:fld>
            <a:endParaRPr lang="en-US"/>
          </a:p>
        </p:txBody>
      </p:sp>
    </p:spTree>
    <p:extLst>
      <p:ext uri="{BB962C8B-B14F-4D97-AF65-F5344CB8AC3E}">
        <p14:creationId xmlns:p14="http://schemas.microsoft.com/office/powerpoint/2010/main" val="2586969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p>
        </p:txBody>
      </p:sp>
      <p:sp>
        <p:nvSpPr>
          <p:cNvPr id="4" name="Slide Number Placeholder 3"/>
          <p:cNvSpPr>
            <a:spLocks noGrp="1"/>
          </p:cNvSpPr>
          <p:nvPr>
            <p:ph type="sldNum" sz="quarter" idx="5"/>
          </p:nvPr>
        </p:nvSpPr>
        <p:spPr/>
        <p:txBody>
          <a:bodyPr/>
          <a:lstStyle/>
          <a:p>
            <a:fld id="{4E63F1B3-B42A-4623-A58D-B5E84EACFA22}" type="slidenum">
              <a:rPr lang="en-US" smtClean="0"/>
              <a:t>101</a:t>
            </a:fld>
            <a:endParaRPr lang="en-US"/>
          </a:p>
        </p:txBody>
      </p:sp>
    </p:spTree>
    <p:extLst>
      <p:ext uri="{BB962C8B-B14F-4D97-AF65-F5344CB8AC3E}">
        <p14:creationId xmlns:p14="http://schemas.microsoft.com/office/powerpoint/2010/main" val="1751612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102</a:t>
            </a:fld>
            <a:endParaRPr lang="en-US"/>
          </a:p>
        </p:txBody>
      </p:sp>
    </p:spTree>
    <p:extLst>
      <p:ext uri="{BB962C8B-B14F-4D97-AF65-F5344CB8AC3E}">
        <p14:creationId xmlns:p14="http://schemas.microsoft.com/office/powerpoint/2010/main" val="29361622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3F1B3-B42A-4623-A58D-B5E84EACFA22}" type="slidenum">
              <a:rPr lang="en-US" smtClean="0"/>
              <a:t>103</a:t>
            </a:fld>
            <a:endParaRPr lang="en-US"/>
          </a:p>
        </p:txBody>
      </p:sp>
    </p:spTree>
    <p:extLst>
      <p:ext uri="{BB962C8B-B14F-4D97-AF65-F5344CB8AC3E}">
        <p14:creationId xmlns:p14="http://schemas.microsoft.com/office/powerpoint/2010/main" val="1077494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A074-8B30-DFDF-AE6F-3498E99C7F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A8D9A-3DD7-4FF8-8359-A69911C9B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189493-4B63-8513-DDDB-3AACFBC106F7}"/>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5F8050FF-8175-08DB-BD5F-984E6F7A4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AC0C7-9FE4-5B25-1E56-ABB4B1B01BE7}"/>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88113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D07D-B004-E12D-4C8D-FEF3C1A5E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3EC54F-CF8A-AE46-67B5-6E34C89F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37B7D-407A-AE2C-30AF-8C803ACE8441}"/>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EF252A8B-69FD-614A-4231-22A0C5D00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FB2F-1BF6-69E9-D28D-F676391BEE1D}"/>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25641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D9BB8B-CA4D-5C9D-8C90-81FE825D0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1862FC-695A-0EE1-D6B8-5E8AFA4039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0564-E626-11E6-38FE-8D147671E3E8}"/>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B19C13BD-AA32-50F6-D6EF-559A18F72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7680F-9F56-B8F4-8DB4-DC02686E62C5}"/>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353528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26F4-BDC8-8974-E046-6B3460F9A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56AE90-F57D-9568-5375-8ECBD45CF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1B74A-A5CB-859F-E6A4-96B68CFC8061}"/>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E4357971-DD99-685E-E618-7ADD4B99C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CFD2A-9603-3699-E82B-317F7E15F794}"/>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312020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FDF8-8D85-9C3D-7658-35087ED18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636C91-2F2A-F2EC-EEF8-39E77562EF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9C3C8E-60AF-050D-9C55-92CC20788493}"/>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10C436E4-726C-5494-35F1-E4ADD852E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2CD34-709C-480A-5F55-5161F2E554ED}"/>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175167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CFEC-01DB-9284-DCD8-7DF0D6C87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4A990-59F9-51C6-84D6-FFF45381F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3F476-FF3A-9CCD-B985-E11C2F3766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A1A368-8ED1-7746-7B58-507D8FCDA3FF}"/>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6" name="Footer Placeholder 5">
            <a:extLst>
              <a:ext uri="{FF2B5EF4-FFF2-40B4-BE49-F238E27FC236}">
                <a16:creationId xmlns:a16="http://schemas.microsoft.com/office/drawing/2014/main" id="{23D660A6-6C15-5BBA-0150-8D02ADAFC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FA045-9769-F247-F1FD-3F49B3A8679E}"/>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124002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5AEF-6205-951C-B85E-06D261D53A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72309B-85D7-53BF-6633-1B4A9BD6C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F634D-B322-D660-4090-07A8E495D0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E4468-593C-997B-BDFE-DDB40EB8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168B02-8E0C-1A6F-DB9D-D3C80651A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841A7-C7FE-5B7E-CEB7-4E0053CF94E8}"/>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8" name="Footer Placeholder 7">
            <a:extLst>
              <a:ext uri="{FF2B5EF4-FFF2-40B4-BE49-F238E27FC236}">
                <a16:creationId xmlns:a16="http://schemas.microsoft.com/office/drawing/2014/main" id="{2BE58522-5B4F-6498-BE58-3285CDE89C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BA91B5-818F-F2D1-AD2E-AB399515F855}"/>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21887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2D98-8A59-3D41-D42D-66234BC143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AE7BE-3680-9756-D432-339D2DF284EF}"/>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4" name="Footer Placeholder 3">
            <a:extLst>
              <a:ext uri="{FF2B5EF4-FFF2-40B4-BE49-F238E27FC236}">
                <a16:creationId xmlns:a16="http://schemas.microsoft.com/office/drawing/2014/main" id="{06793431-7366-A9E3-EAD8-67706EE4E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747CAD-6F7E-04A7-E897-4515AFCD212D}"/>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256335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AFFDC-72AD-6736-6F2B-E511E232C8F7}"/>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3" name="Footer Placeholder 2">
            <a:extLst>
              <a:ext uri="{FF2B5EF4-FFF2-40B4-BE49-F238E27FC236}">
                <a16:creationId xmlns:a16="http://schemas.microsoft.com/office/drawing/2014/main" id="{685896B0-7D88-5CC3-15C7-83369A3822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736C9-A3CD-1AC2-7A5E-895C76665BC7}"/>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361041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36FF-41E7-04FD-04AC-133868170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A1218-43FD-23E7-7602-1D5E5C8B9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CBD146-3526-068F-69C5-41DF68ACF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883B3-C3B0-36E6-760B-6959DF2CB746}"/>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6" name="Footer Placeholder 5">
            <a:extLst>
              <a:ext uri="{FF2B5EF4-FFF2-40B4-BE49-F238E27FC236}">
                <a16:creationId xmlns:a16="http://schemas.microsoft.com/office/drawing/2014/main" id="{70B0848C-1453-1538-8F70-99BEE598E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FF3F4-250D-AA49-09F5-19B6431DE75E}"/>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280121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627C-9356-A147-E9D2-7A218B76B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63B721-1262-8B11-CEC2-499A11203D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B066E-16E9-02D6-CE9C-74E8C8EBF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1B7EB-B6DF-3525-28F6-7CB124BF803B}"/>
              </a:ext>
            </a:extLst>
          </p:cNvPr>
          <p:cNvSpPr>
            <a:spLocks noGrp="1"/>
          </p:cNvSpPr>
          <p:nvPr>
            <p:ph type="dt" sz="half" idx="10"/>
          </p:nvPr>
        </p:nvSpPr>
        <p:spPr/>
        <p:txBody>
          <a:bodyPr/>
          <a:lstStyle/>
          <a:p>
            <a:fld id="{3F477F16-D9A5-44B4-8965-0253C9E354FC}" type="datetimeFigureOut">
              <a:rPr lang="en-US" smtClean="0"/>
              <a:t>10/15/24</a:t>
            </a:fld>
            <a:endParaRPr lang="en-US"/>
          </a:p>
        </p:txBody>
      </p:sp>
      <p:sp>
        <p:nvSpPr>
          <p:cNvPr id="6" name="Footer Placeholder 5">
            <a:extLst>
              <a:ext uri="{FF2B5EF4-FFF2-40B4-BE49-F238E27FC236}">
                <a16:creationId xmlns:a16="http://schemas.microsoft.com/office/drawing/2014/main" id="{02737CCD-1059-56FC-3570-33AD2724A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04F56-6618-6149-3CA9-D20F1A19B136}"/>
              </a:ext>
            </a:extLst>
          </p:cNvPr>
          <p:cNvSpPr>
            <a:spLocks noGrp="1"/>
          </p:cNvSpPr>
          <p:nvPr>
            <p:ph type="sldNum" sz="quarter" idx="12"/>
          </p:nvPr>
        </p:nvSpPr>
        <p:spPr/>
        <p:txBody>
          <a:bodyPr/>
          <a:lstStyle/>
          <a:p>
            <a:fld id="{9625F55B-F397-4735-BB87-68F59E90F1ED}" type="slidenum">
              <a:rPr lang="en-US" smtClean="0"/>
              <a:t>‹#›</a:t>
            </a:fld>
            <a:endParaRPr lang="en-US"/>
          </a:p>
        </p:txBody>
      </p:sp>
    </p:spTree>
    <p:extLst>
      <p:ext uri="{BB962C8B-B14F-4D97-AF65-F5344CB8AC3E}">
        <p14:creationId xmlns:p14="http://schemas.microsoft.com/office/powerpoint/2010/main" val="211992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7129F-1F26-3207-0583-23D220800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D4119F-51DD-0C90-FB24-08957A41F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317D2-A9C7-1EB3-FBA7-C90470C3C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77F16-D9A5-44B4-8965-0253C9E354FC}" type="datetimeFigureOut">
              <a:rPr lang="en-US" smtClean="0"/>
              <a:t>10/15/24</a:t>
            </a:fld>
            <a:endParaRPr lang="en-US"/>
          </a:p>
        </p:txBody>
      </p:sp>
      <p:sp>
        <p:nvSpPr>
          <p:cNvPr id="5" name="Footer Placeholder 4">
            <a:extLst>
              <a:ext uri="{FF2B5EF4-FFF2-40B4-BE49-F238E27FC236}">
                <a16:creationId xmlns:a16="http://schemas.microsoft.com/office/drawing/2014/main" id="{7A608BEF-0F08-16EC-B08B-0DAD5B307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E7CD4D-AED1-B5A6-CFF5-F60A5E242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F55B-F397-4735-BB87-68F59E90F1ED}" type="slidenum">
              <a:rPr lang="en-US" smtClean="0"/>
              <a:t>‹#›</a:t>
            </a:fld>
            <a:endParaRPr lang="en-US"/>
          </a:p>
        </p:txBody>
      </p:sp>
    </p:spTree>
    <p:extLst>
      <p:ext uri="{BB962C8B-B14F-4D97-AF65-F5344CB8AC3E}">
        <p14:creationId xmlns:p14="http://schemas.microsoft.com/office/powerpoint/2010/main" val="1638244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cdc.gov/headsup/pdfs/providers/ace_v2-a.pdf" TargetMode="Externa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hyperlink" Target="http://www.polleverywhere.com/multiple_choice_polls/wOBZSVX9keZ6ocoKvuCBA" TargetMode="External"/><Relationship Id="rId4" Type="http://schemas.openxmlformats.org/officeDocument/2006/relationships/hyperlink" Target="https://www.liveslides.com/downloa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hyperlink" Target="http://www.polleverywhere.com/multiple_choice_polls/F8ephSal4PDoXKUjBe66O" TargetMode="External"/><Relationship Id="rId4" Type="http://schemas.openxmlformats.org/officeDocument/2006/relationships/hyperlink" Target="https://www.liveslides.com/downloa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hyperlink" Target="http://www.polleverywhere.com/multiple_choice_polls/7kHA4S05nlwoslpxibDQK" TargetMode="External"/><Relationship Id="rId4" Type="http://schemas.openxmlformats.org/officeDocument/2006/relationships/hyperlink" Target="https://www.liveslides.com/downloa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hyperlink" Target="http://www.polleverywhere.com/free_text_polls/PIqeSmJnBO3YH7aJHGnbB" TargetMode="External"/><Relationship Id="rId4" Type="http://schemas.openxmlformats.org/officeDocument/2006/relationships/hyperlink" Target="https://www.liveslides.com/download"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hyperlink" Target="http://www.polleverywhere.com/multiple_choice_polls/4RZOjP100fs0HlnE13Iar" TargetMode="External"/><Relationship Id="rId4" Type="http://schemas.openxmlformats.org/officeDocument/2006/relationships/hyperlink" Target="https://www.liveslides.com/download"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hyperlink" Target="http://www.polleverywhere.com/multiple_choice_polls/qpP2PjjKVPM8C8O9aBqVS" TargetMode="External"/><Relationship Id="rId4" Type="http://schemas.openxmlformats.org/officeDocument/2006/relationships/hyperlink" Target="https://www.liveslides.com/downloa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hyperlink" Target="http://www.polleverywhere.com/multiple_choice_polls/6ZvMFy3SOD7zEBUnce5yN" TargetMode="External"/><Relationship Id="rId4" Type="http://schemas.openxmlformats.org/officeDocument/2006/relationships/hyperlink" Target="https://www.liveslides.com/downloa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6F312-0A41-E4FA-4B46-4CFE5F009EC6}"/>
              </a:ext>
            </a:extLst>
          </p:cNvPr>
          <p:cNvSpPr>
            <a:spLocks noGrp="1"/>
          </p:cNvSpPr>
          <p:nvPr>
            <p:ph type="ctrTitle"/>
          </p:nvPr>
        </p:nvSpPr>
        <p:spPr>
          <a:xfrm>
            <a:off x="6746628" y="1783959"/>
            <a:ext cx="4645250" cy="2889114"/>
          </a:xfrm>
        </p:spPr>
        <p:txBody>
          <a:bodyPr anchor="b">
            <a:normAutofit/>
          </a:bodyPr>
          <a:lstStyle/>
          <a:p>
            <a:pPr algn="l"/>
            <a:r>
              <a:rPr lang="en-US" sz="3800" b="0" i="0" dirty="0">
                <a:solidFill>
                  <a:schemeClr val="bg1"/>
                </a:solidFill>
                <a:effectLst/>
                <a:latin typeface="Times New Roman" panose="02020603050405020304" pitchFamily="18" charset="0"/>
              </a:rPr>
              <a:t>Cervical spine pain in the concussion patient. An understanding of the current literature</a:t>
            </a:r>
            <a:endParaRPr lang="en-US" sz="3800" dirty="0">
              <a:solidFill>
                <a:schemeClr val="bg1"/>
              </a:solidFill>
            </a:endParaRPr>
          </a:p>
        </p:txBody>
      </p:sp>
      <p:sp>
        <p:nvSpPr>
          <p:cNvPr id="3" name="Subtitle 2">
            <a:extLst>
              <a:ext uri="{FF2B5EF4-FFF2-40B4-BE49-F238E27FC236}">
                <a16:creationId xmlns:a16="http://schemas.microsoft.com/office/drawing/2014/main" id="{BEC5456D-719A-4604-F3BB-16CF3A4A4293}"/>
              </a:ext>
            </a:extLst>
          </p:cNvPr>
          <p:cNvSpPr>
            <a:spLocks noGrp="1"/>
          </p:cNvSpPr>
          <p:nvPr>
            <p:ph type="subTitle" idx="1"/>
          </p:nvPr>
        </p:nvSpPr>
        <p:spPr>
          <a:xfrm>
            <a:off x="6746627" y="4750893"/>
            <a:ext cx="4645250" cy="1147863"/>
          </a:xfrm>
        </p:spPr>
        <p:txBody>
          <a:bodyPr anchor="t">
            <a:normAutofit/>
          </a:bodyPr>
          <a:lstStyle/>
          <a:p>
            <a:pPr algn="l"/>
            <a:r>
              <a:rPr lang="en-US" sz="1600" dirty="0">
                <a:solidFill>
                  <a:schemeClr val="bg1"/>
                </a:solidFill>
              </a:rPr>
              <a:t>Jeff King DC, MS</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20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34E122-A42E-465A-C2A2-C82BDB719FB5}"/>
              </a:ext>
            </a:extLst>
          </p:cNvPr>
          <p:cNvSpPr>
            <a:spLocks noGrp="1"/>
          </p:cNvSpPr>
          <p:nvPr>
            <p:ph idx="1"/>
          </p:nvPr>
        </p:nvSpPr>
        <p:spPr>
          <a:xfrm>
            <a:off x="2165569" y="756745"/>
            <a:ext cx="7860863" cy="5224955"/>
          </a:xfrm>
        </p:spPr>
        <p:txBody>
          <a:bodyPr anchor="t">
            <a:normAutofit fontScale="92500" lnSpcReduction="10000"/>
          </a:bodyPr>
          <a:lstStyle/>
          <a:p>
            <a:r>
              <a:rPr lang="en-US" sz="4000" dirty="0"/>
              <a:t>Survey of 54 chiropractors</a:t>
            </a:r>
          </a:p>
          <a:p>
            <a:endParaRPr lang="en-US" sz="4000" dirty="0"/>
          </a:p>
          <a:p>
            <a:r>
              <a:rPr lang="en-US" b="0" i="0" dirty="0">
                <a:effectLst/>
                <a:latin typeface="Cambria" panose="02040503050406030204" pitchFamily="18" charset="0"/>
              </a:rPr>
              <a:t>The self-reported MTBI knowledge, recognition and treatment by chiropractic practitioners is incongruent with the knowledge demonstrated via the knowledge survey items answered by the chiropractic physicians. </a:t>
            </a:r>
          </a:p>
          <a:p>
            <a:r>
              <a:rPr lang="en-US" b="0" i="0" dirty="0">
                <a:effectLst/>
                <a:latin typeface="Cambria" panose="02040503050406030204" pitchFamily="18" charset="0"/>
              </a:rPr>
              <a:t>There appears to be overconfidence in the recognition of MTBI by the practitioners without the demonstrated knowledge. </a:t>
            </a:r>
          </a:p>
          <a:p>
            <a:r>
              <a:rPr lang="en-US" b="0" i="0" dirty="0">
                <a:effectLst/>
                <a:latin typeface="Cambria" panose="02040503050406030204" pitchFamily="18" charset="0"/>
              </a:rPr>
              <a:t>Further doctoral education and continuing education in recognition of mild traumatic brain injuries is needed.</a:t>
            </a:r>
            <a:endParaRPr lang="en-US" sz="4000" dirty="0"/>
          </a:p>
        </p:txBody>
      </p:sp>
    </p:spTree>
    <p:extLst>
      <p:ext uri="{BB962C8B-B14F-4D97-AF65-F5344CB8AC3E}">
        <p14:creationId xmlns:p14="http://schemas.microsoft.com/office/powerpoint/2010/main" val="7973764"/>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A69DD-EB52-A821-7346-2196B2640A09}"/>
              </a:ext>
            </a:extLst>
          </p:cNvPr>
          <p:cNvSpPr>
            <a:spLocks noGrp="1"/>
          </p:cNvSpPr>
          <p:nvPr>
            <p:ph type="title"/>
          </p:nvPr>
        </p:nvSpPr>
        <p:spPr>
          <a:xfrm>
            <a:off x="2311147" y="365760"/>
            <a:ext cx="7569706" cy="1288238"/>
          </a:xfrm>
        </p:spPr>
        <p:txBody>
          <a:bodyPr anchor="ctr">
            <a:normAutofit/>
          </a:bodyPr>
          <a:lstStyle/>
          <a:p>
            <a:pPr algn="ctr"/>
            <a:r>
              <a:rPr lang="en-US" dirty="0"/>
              <a:t>Remove: Sideline Evaluation</a:t>
            </a:r>
          </a:p>
        </p:txBody>
      </p:sp>
      <p:sp>
        <p:nvSpPr>
          <p:cNvPr id="3" name="Content Placeholder 2">
            <a:extLst>
              <a:ext uri="{FF2B5EF4-FFF2-40B4-BE49-F238E27FC236}">
                <a16:creationId xmlns:a16="http://schemas.microsoft.com/office/drawing/2014/main" id="{FACDB861-8820-043E-EF28-E7E89D15561B}"/>
              </a:ext>
            </a:extLst>
          </p:cNvPr>
          <p:cNvSpPr>
            <a:spLocks noGrp="1"/>
          </p:cNvSpPr>
          <p:nvPr>
            <p:ph idx="1"/>
          </p:nvPr>
        </p:nvSpPr>
        <p:spPr>
          <a:xfrm>
            <a:off x="2165569" y="1956816"/>
            <a:ext cx="7860863" cy="4024884"/>
          </a:xfrm>
        </p:spPr>
        <p:txBody>
          <a:bodyPr anchor="t">
            <a:normAutofit lnSpcReduction="10000"/>
          </a:bodyPr>
          <a:lstStyle/>
          <a:p>
            <a:r>
              <a:rPr lang="en-US" sz="3200" dirty="0"/>
              <a:t>When: suspicion of a possible concussion to avoid further protentional injury</a:t>
            </a:r>
          </a:p>
          <a:p>
            <a:pPr lvl="1"/>
            <a:r>
              <a:rPr lang="en-US" dirty="0"/>
              <a:t>Immediate removal with following signs/symptoms</a:t>
            </a:r>
          </a:p>
          <a:p>
            <a:pPr lvl="2"/>
            <a:r>
              <a:rPr lang="en-US" dirty="0"/>
              <a:t>Actual/suspected LOC</a:t>
            </a:r>
          </a:p>
          <a:p>
            <a:pPr lvl="2"/>
            <a:r>
              <a:rPr lang="en-US" dirty="0"/>
              <a:t>Seizure</a:t>
            </a:r>
          </a:p>
          <a:p>
            <a:pPr lvl="2"/>
            <a:r>
              <a:rPr lang="en-US" dirty="0"/>
              <a:t>Tonic posturing</a:t>
            </a:r>
          </a:p>
          <a:p>
            <a:pPr lvl="2"/>
            <a:r>
              <a:rPr lang="en-US" dirty="0"/>
              <a:t>Ataxia</a:t>
            </a:r>
          </a:p>
          <a:p>
            <a:pPr lvl="2"/>
            <a:r>
              <a:rPr lang="en-US" dirty="0"/>
              <a:t>Poor balance</a:t>
            </a:r>
          </a:p>
          <a:p>
            <a:pPr lvl="2"/>
            <a:r>
              <a:rPr lang="en-US" dirty="0"/>
              <a:t>Confusion</a:t>
            </a:r>
          </a:p>
          <a:p>
            <a:pPr lvl="2"/>
            <a:r>
              <a:rPr lang="en-US" dirty="0"/>
              <a:t>Behavioral changes</a:t>
            </a:r>
          </a:p>
          <a:p>
            <a:pPr lvl="2"/>
            <a:r>
              <a:rPr lang="en-US" dirty="0"/>
              <a:t>Amnesia</a:t>
            </a:r>
          </a:p>
        </p:txBody>
      </p:sp>
    </p:spTree>
    <p:extLst>
      <p:ext uri="{BB962C8B-B14F-4D97-AF65-F5344CB8AC3E}">
        <p14:creationId xmlns:p14="http://schemas.microsoft.com/office/powerpoint/2010/main" val="634346258"/>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A69DD-EB52-A821-7346-2196B2640A09}"/>
              </a:ext>
            </a:extLst>
          </p:cNvPr>
          <p:cNvSpPr>
            <a:spLocks noGrp="1"/>
          </p:cNvSpPr>
          <p:nvPr>
            <p:ph type="title"/>
          </p:nvPr>
        </p:nvSpPr>
        <p:spPr>
          <a:xfrm>
            <a:off x="2311147" y="365760"/>
            <a:ext cx="7569706" cy="1288238"/>
          </a:xfrm>
        </p:spPr>
        <p:txBody>
          <a:bodyPr anchor="ctr">
            <a:normAutofit/>
          </a:bodyPr>
          <a:lstStyle/>
          <a:p>
            <a:pPr algn="ctr"/>
            <a:r>
              <a:rPr lang="en-US" dirty="0"/>
              <a:t>Remove: Sideline Evaluation</a:t>
            </a:r>
          </a:p>
        </p:txBody>
      </p:sp>
      <p:sp>
        <p:nvSpPr>
          <p:cNvPr id="3" name="Content Placeholder 2">
            <a:extLst>
              <a:ext uri="{FF2B5EF4-FFF2-40B4-BE49-F238E27FC236}">
                <a16:creationId xmlns:a16="http://schemas.microsoft.com/office/drawing/2014/main" id="{FACDB861-8820-043E-EF28-E7E89D15561B}"/>
              </a:ext>
            </a:extLst>
          </p:cNvPr>
          <p:cNvSpPr>
            <a:spLocks noGrp="1"/>
          </p:cNvSpPr>
          <p:nvPr>
            <p:ph idx="1"/>
          </p:nvPr>
        </p:nvSpPr>
        <p:spPr>
          <a:xfrm>
            <a:off x="2165568" y="1485833"/>
            <a:ext cx="7860863" cy="4535424"/>
          </a:xfrm>
        </p:spPr>
        <p:txBody>
          <a:bodyPr anchor="t">
            <a:normAutofit/>
          </a:bodyPr>
          <a:lstStyle/>
          <a:p>
            <a:r>
              <a:rPr lang="en-US" dirty="0"/>
              <a:t>Typical evaluation on sports sideline takes 10-15 minutes</a:t>
            </a:r>
          </a:p>
          <a:p>
            <a:r>
              <a:rPr lang="en-US" dirty="0"/>
              <a:t>Includes neuro exam and SCAT6</a:t>
            </a:r>
          </a:p>
          <a:p>
            <a:r>
              <a:rPr lang="en-US" dirty="0"/>
              <a:t>Sports leagues should allow the time for this to occur off-field and in a quite space. </a:t>
            </a:r>
          </a:p>
        </p:txBody>
      </p:sp>
    </p:spTree>
    <p:extLst>
      <p:ext uri="{BB962C8B-B14F-4D97-AF65-F5344CB8AC3E}">
        <p14:creationId xmlns:p14="http://schemas.microsoft.com/office/powerpoint/2010/main" val="275531650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C925-9877-492E-8717-4BB5727D9EE1}"/>
              </a:ext>
            </a:extLst>
          </p:cNvPr>
          <p:cNvSpPr>
            <a:spLocks noGrp="1"/>
          </p:cNvSpPr>
          <p:nvPr>
            <p:ph type="title"/>
          </p:nvPr>
        </p:nvSpPr>
        <p:spPr>
          <a:xfrm>
            <a:off x="804673" y="3320859"/>
            <a:ext cx="4965506" cy="2076333"/>
          </a:xfrm>
        </p:spPr>
        <p:txBody>
          <a:bodyPr vert="horz" lIns="91440" tIns="45720" rIns="91440" bIns="45720" rtlCol="0" anchor="t">
            <a:noAutofit/>
          </a:bodyPr>
          <a:lstStyle/>
          <a:p>
            <a:r>
              <a:rPr lang="en-US" sz="7300" b="1" dirty="0"/>
              <a:t>Re-evaluate</a:t>
            </a: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Top view of a circular staircase">
            <a:extLst>
              <a:ext uri="{FF2B5EF4-FFF2-40B4-BE49-F238E27FC236}">
                <a16:creationId xmlns:a16="http://schemas.microsoft.com/office/drawing/2014/main" id="{4681AB0D-70D3-A179-0154-6E4FB3B9FB85}"/>
              </a:ext>
            </a:extLst>
          </p:cNvPr>
          <p:cNvPicPr>
            <a:picLocks noChangeAspect="1"/>
          </p:cNvPicPr>
          <p:nvPr/>
        </p:nvPicPr>
        <p:blipFill rotWithShape="1">
          <a:blip r:embed="rId3"/>
          <a:srcRect r="34755"/>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6597899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6D8E03-7EA4-F9D4-45CA-0C5815959D4B}"/>
              </a:ext>
            </a:extLst>
          </p:cNvPr>
          <p:cNvSpPr>
            <a:spLocks noGrp="1"/>
          </p:cNvSpPr>
          <p:nvPr>
            <p:ph type="title"/>
          </p:nvPr>
        </p:nvSpPr>
        <p:spPr>
          <a:xfrm>
            <a:off x="804671" y="365125"/>
            <a:ext cx="3405821" cy="3117038"/>
          </a:xfrm>
        </p:spPr>
        <p:txBody>
          <a:bodyPr anchor="ctr">
            <a:normAutofit/>
          </a:bodyPr>
          <a:lstStyle/>
          <a:p>
            <a:r>
              <a:rPr lang="en-US" dirty="0"/>
              <a:t>Re-evaluate</a:t>
            </a:r>
          </a:p>
        </p:txBody>
      </p:sp>
      <p:sp>
        <p:nvSpPr>
          <p:cNvPr id="3" name="Content Placeholder 2">
            <a:extLst>
              <a:ext uri="{FF2B5EF4-FFF2-40B4-BE49-F238E27FC236}">
                <a16:creationId xmlns:a16="http://schemas.microsoft.com/office/drawing/2014/main" id="{AF2D619E-D875-32E3-C2FE-D3B523818FF3}"/>
              </a:ext>
            </a:extLst>
          </p:cNvPr>
          <p:cNvSpPr>
            <a:spLocks noGrp="1"/>
          </p:cNvSpPr>
          <p:nvPr>
            <p:ph idx="1"/>
          </p:nvPr>
        </p:nvSpPr>
        <p:spPr>
          <a:xfrm>
            <a:off x="6374219" y="994145"/>
            <a:ext cx="5156364" cy="4832498"/>
          </a:xfrm>
        </p:spPr>
        <p:txBody>
          <a:bodyPr anchor="ctr">
            <a:normAutofit/>
          </a:bodyPr>
          <a:lstStyle/>
          <a:p>
            <a:r>
              <a:rPr lang="en-US" sz="1600" dirty="0"/>
              <a:t>An athlete with SRC may be evaluated in the emergency room or doctor’s office as a point of first contact after injury or may have been referred from another care provider. In addition to the points outlined above, the key features of follow-up examination should encompass: </a:t>
            </a:r>
          </a:p>
          <a:p>
            <a:pPr marL="342900" indent="-342900">
              <a:buAutoNum type="alphaLcPeriod"/>
            </a:pPr>
            <a:r>
              <a:rPr lang="en-US" sz="1600" dirty="0"/>
              <a:t>Immediate word recall 10-15 word list</a:t>
            </a:r>
          </a:p>
          <a:p>
            <a:pPr marL="342900" indent="-342900">
              <a:buAutoNum type="alphaLcPeriod"/>
            </a:pPr>
            <a:r>
              <a:rPr lang="en-US" sz="1600" dirty="0"/>
              <a:t>Measurement of BP and heart rate in two positions. </a:t>
            </a:r>
          </a:p>
          <a:p>
            <a:pPr marL="342900" indent="-342900">
              <a:buAutoNum type="alphaLcPeriod"/>
            </a:pPr>
            <a:r>
              <a:rPr lang="en-US" sz="1600" b="1" dirty="0"/>
              <a:t>Evaluation of cervical spine range of motion, muscle spasm, and palpation for segmental or midline tenderness. </a:t>
            </a:r>
          </a:p>
          <a:p>
            <a:pPr marL="342900" indent="-342900">
              <a:buAutoNum type="alphaLcPeriod"/>
            </a:pPr>
            <a:r>
              <a:rPr lang="en-US" sz="1600" b="1" dirty="0"/>
              <a:t>Neurological exam (CN, spinal nerves, motor function, LTS, DTRs)</a:t>
            </a:r>
          </a:p>
          <a:p>
            <a:pPr marL="342900" indent="-342900">
              <a:buAutoNum type="alphaLcPeriod"/>
            </a:pPr>
            <a:r>
              <a:rPr lang="en-US" sz="1600" b="1" dirty="0"/>
              <a:t>Timed </a:t>
            </a:r>
            <a:r>
              <a:rPr lang="en-US" sz="1600" b="1" dirty="0" err="1"/>
              <a:t>tandom</a:t>
            </a:r>
            <a:r>
              <a:rPr lang="en-US" sz="1600" b="1" dirty="0"/>
              <a:t> gait</a:t>
            </a:r>
          </a:p>
          <a:p>
            <a:pPr marL="342900" indent="-342900">
              <a:buAutoNum type="alphaLcPeriod"/>
            </a:pPr>
            <a:r>
              <a:rPr lang="en-US" sz="1600" b="1" dirty="0"/>
              <a:t>VOM screen</a:t>
            </a:r>
          </a:p>
          <a:p>
            <a:pPr marL="342900" indent="-342900">
              <a:buAutoNum type="alphaLcPeriod"/>
            </a:pPr>
            <a:r>
              <a:rPr lang="en-US" sz="1600" b="1" dirty="0"/>
              <a:t>Delayed word recall</a:t>
            </a:r>
          </a:p>
        </p:txBody>
      </p:sp>
    </p:spTree>
    <p:extLst>
      <p:ext uri="{BB962C8B-B14F-4D97-AF65-F5344CB8AC3E}">
        <p14:creationId xmlns:p14="http://schemas.microsoft.com/office/powerpoint/2010/main" val="4093909943"/>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03CB-19E9-D265-6AFC-E216FE55B62F}"/>
              </a:ext>
            </a:extLst>
          </p:cNvPr>
          <p:cNvSpPr>
            <a:spLocks noGrp="1"/>
          </p:cNvSpPr>
          <p:nvPr>
            <p:ph type="title"/>
          </p:nvPr>
        </p:nvSpPr>
        <p:spPr>
          <a:xfrm>
            <a:off x="7464614" y="1783959"/>
            <a:ext cx="4087306" cy="2889114"/>
          </a:xfrm>
        </p:spPr>
        <p:txBody>
          <a:bodyPr vert="horz" lIns="91440" tIns="45720" rIns="91440" bIns="45720" rtlCol="0" anchor="b">
            <a:noAutofit/>
          </a:bodyPr>
          <a:lstStyle/>
          <a:p>
            <a:pPr algn="ctr"/>
            <a:r>
              <a:rPr lang="en-US" sz="13800" b="1" dirty="0"/>
              <a:t>Rest?</a:t>
            </a: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Two people sitting two benches on the beach">
            <a:extLst>
              <a:ext uri="{FF2B5EF4-FFF2-40B4-BE49-F238E27FC236}">
                <a16:creationId xmlns:a16="http://schemas.microsoft.com/office/drawing/2014/main" id="{8696D66F-C1E1-2D03-2E48-B314FE49FCCC}"/>
              </a:ext>
            </a:extLst>
          </p:cNvPr>
          <p:cNvPicPr>
            <a:picLocks noChangeAspect="1"/>
          </p:cNvPicPr>
          <p:nvPr/>
        </p:nvPicPr>
        <p:blipFill rotWithShape="1">
          <a:blip r:embed="rId3"/>
          <a:srcRect l="21464" r="10126"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013668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19091C-4E64-3DFE-47A5-29A26993619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r>
              <a:rPr lang="en-US" sz="2400" dirty="0">
                <a:solidFill>
                  <a:schemeClr val="bg1"/>
                </a:solidFill>
              </a:rPr>
              <a:t>Relative rest including ADLs, reduced screen time indicated up to two first days after injury. </a:t>
            </a:r>
            <a:br>
              <a:rPr lang="en-US" sz="2400" dirty="0">
                <a:solidFill>
                  <a:schemeClr val="bg1"/>
                </a:solidFill>
              </a:rPr>
            </a:br>
            <a:br>
              <a:rPr lang="en-US" sz="2400" dirty="0">
                <a:solidFill>
                  <a:schemeClr val="bg1"/>
                </a:solidFill>
              </a:rPr>
            </a:br>
            <a:r>
              <a:rPr lang="en-US" sz="2400" dirty="0">
                <a:solidFill>
                  <a:schemeClr val="bg1"/>
                </a:solidFill>
              </a:rPr>
              <a:t>After 48 hours limited screen time not impactful</a:t>
            </a:r>
            <a:br>
              <a:rPr lang="en-US" sz="2400" dirty="0">
                <a:solidFill>
                  <a:schemeClr val="bg1"/>
                </a:solidFill>
              </a:rPr>
            </a:br>
            <a:br>
              <a:rPr lang="en-US" sz="2400" dirty="0">
                <a:solidFill>
                  <a:schemeClr val="bg1"/>
                </a:solidFill>
              </a:rPr>
            </a:br>
            <a:r>
              <a:rPr lang="en-US" sz="2400" dirty="0">
                <a:solidFill>
                  <a:schemeClr val="bg1"/>
                </a:solidFill>
              </a:rPr>
              <a:t>Individuals can return to light walking within first 48 hours</a:t>
            </a:r>
            <a:endParaRPr lang="en-US" sz="5400" dirty="0">
              <a:solidFill>
                <a:schemeClr val="bg1"/>
              </a:solidFill>
            </a:endParaRPr>
          </a:p>
        </p:txBody>
      </p:sp>
    </p:spTree>
    <p:extLst>
      <p:ext uri="{BB962C8B-B14F-4D97-AF65-F5344CB8AC3E}">
        <p14:creationId xmlns:p14="http://schemas.microsoft.com/office/powerpoint/2010/main" val="2450885584"/>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en jogging">
            <a:extLst>
              <a:ext uri="{FF2B5EF4-FFF2-40B4-BE49-F238E27FC236}">
                <a16:creationId xmlns:a16="http://schemas.microsoft.com/office/drawing/2014/main" id="{8D5E032B-28B1-0441-EDD2-83946AFB6B4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600703CB-19E9-D265-6AFC-E216FE55B62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a:solidFill>
                  <a:srgbClr val="FFFFFF"/>
                </a:solidFill>
              </a:rPr>
              <a:t>Exercise</a:t>
            </a:r>
          </a:p>
        </p:txBody>
      </p:sp>
    </p:spTree>
    <p:extLst>
      <p:ext uri="{BB962C8B-B14F-4D97-AF65-F5344CB8AC3E}">
        <p14:creationId xmlns:p14="http://schemas.microsoft.com/office/powerpoint/2010/main" val="2423066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33D4-6A7F-2BC3-16CB-9BD4627BDB26}"/>
              </a:ext>
            </a:extLst>
          </p:cNvPr>
          <p:cNvSpPr>
            <a:spLocks noGrp="1"/>
          </p:cNvSpPr>
          <p:nvPr>
            <p:ph type="title"/>
          </p:nvPr>
        </p:nvSpPr>
        <p:spPr>
          <a:xfrm>
            <a:off x="2311147" y="365760"/>
            <a:ext cx="7569706" cy="1288238"/>
          </a:xfrm>
        </p:spPr>
        <p:txBody>
          <a:bodyPr anchor="ctr">
            <a:normAutofit/>
          </a:bodyPr>
          <a:lstStyle/>
          <a:p>
            <a:pPr algn="ctr"/>
            <a:r>
              <a:rPr lang="en-US" dirty="0"/>
              <a:t>Exercise</a:t>
            </a:r>
          </a:p>
        </p:txBody>
      </p:sp>
      <p:sp>
        <p:nvSpPr>
          <p:cNvPr id="3" name="Content Placeholder 2">
            <a:extLst>
              <a:ext uri="{FF2B5EF4-FFF2-40B4-BE49-F238E27FC236}">
                <a16:creationId xmlns:a16="http://schemas.microsoft.com/office/drawing/2014/main" id="{9E336127-C949-F646-4886-00FC90C08BEE}"/>
              </a:ext>
            </a:extLst>
          </p:cNvPr>
          <p:cNvSpPr>
            <a:spLocks noGrp="1"/>
          </p:cNvSpPr>
          <p:nvPr>
            <p:ph idx="1"/>
          </p:nvPr>
        </p:nvSpPr>
        <p:spPr>
          <a:xfrm>
            <a:off x="2165569" y="1956816"/>
            <a:ext cx="7860863" cy="4024884"/>
          </a:xfrm>
        </p:spPr>
        <p:txBody>
          <a:bodyPr anchor="t">
            <a:normAutofit/>
          </a:bodyPr>
          <a:lstStyle/>
          <a:p>
            <a:r>
              <a:rPr lang="en-US" sz="2400" dirty="0"/>
              <a:t>Systematically advance exercise based on degree of exacerbation with prior bout</a:t>
            </a:r>
          </a:p>
          <a:p>
            <a:r>
              <a:rPr lang="en-US" sz="2400" dirty="0"/>
              <a:t>HCPs can prescribe </a:t>
            </a:r>
            <a:r>
              <a:rPr lang="en-US" sz="2400" dirty="0" err="1"/>
              <a:t>subsymptom</a:t>
            </a:r>
            <a:r>
              <a:rPr lang="en-US" sz="2400" dirty="0"/>
              <a:t> threshold exercise in initial 2-10 days</a:t>
            </a:r>
          </a:p>
          <a:p>
            <a:pPr lvl="1"/>
            <a:r>
              <a:rPr lang="en-US" sz="2000" dirty="0"/>
              <a:t>Doesn’t elicit more than a mild (2 point) increase in symptoms</a:t>
            </a:r>
          </a:p>
          <a:p>
            <a:pPr lvl="1"/>
            <a:r>
              <a:rPr lang="en-US" sz="2000" dirty="0"/>
              <a:t>Short duration (less than 1 hour)</a:t>
            </a:r>
          </a:p>
          <a:p>
            <a:r>
              <a:rPr lang="en-US" sz="2400" dirty="0"/>
              <a:t>Continue to increase intensity/duration of activity as above</a:t>
            </a:r>
          </a:p>
          <a:p>
            <a:r>
              <a:rPr lang="en-US" sz="2400" dirty="0"/>
              <a:t>Stop progression if more than the above. </a:t>
            </a:r>
          </a:p>
        </p:txBody>
      </p:sp>
    </p:spTree>
    <p:extLst>
      <p:ext uri="{BB962C8B-B14F-4D97-AF65-F5344CB8AC3E}">
        <p14:creationId xmlns:p14="http://schemas.microsoft.com/office/powerpoint/2010/main" val="1554859918"/>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5863E4-5F6B-4461-39D3-2915CA919994}"/>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a:solidFill>
                  <a:srgbClr val="FFFFFF"/>
                </a:solidFill>
                <a:latin typeface="+mj-lt"/>
                <a:ea typeface="+mj-ea"/>
                <a:cs typeface="+mj-cs"/>
              </a:rPr>
              <a:t>Refer</a:t>
            </a:r>
            <a:endParaRPr lang="en-US" sz="7200" kern="1200" dirty="0">
              <a:solidFill>
                <a:srgbClr val="FFFFFF"/>
              </a:solidFill>
              <a:latin typeface="+mj-lt"/>
              <a:ea typeface="+mj-ea"/>
              <a:cs typeface="+mj-cs"/>
            </a:endParaRPr>
          </a:p>
        </p:txBody>
      </p:sp>
    </p:spTree>
    <p:extLst>
      <p:ext uri="{BB962C8B-B14F-4D97-AF65-F5344CB8AC3E}">
        <p14:creationId xmlns:p14="http://schemas.microsoft.com/office/powerpoint/2010/main" val="374464308"/>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33D4-6A7F-2BC3-16CB-9BD4627BDB26}"/>
              </a:ext>
            </a:extLst>
          </p:cNvPr>
          <p:cNvSpPr>
            <a:spLocks noGrp="1"/>
          </p:cNvSpPr>
          <p:nvPr>
            <p:ph type="title"/>
          </p:nvPr>
        </p:nvSpPr>
        <p:spPr>
          <a:xfrm>
            <a:off x="2311147" y="189254"/>
            <a:ext cx="7569706" cy="687046"/>
          </a:xfrm>
        </p:spPr>
        <p:txBody>
          <a:bodyPr anchor="ctr">
            <a:noAutofit/>
          </a:bodyPr>
          <a:lstStyle/>
          <a:p>
            <a:pPr algn="ctr"/>
            <a:r>
              <a:rPr lang="en-US" dirty="0"/>
              <a:t>Refer</a:t>
            </a:r>
          </a:p>
        </p:txBody>
      </p:sp>
      <p:sp>
        <p:nvSpPr>
          <p:cNvPr id="3" name="Content Placeholder 2">
            <a:extLst>
              <a:ext uri="{FF2B5EF4-FFF2-40B4-BE49-F238E27FC236}">
                <a16:creationId xmlns:a16="http://schemas.microsoft.com/office/drawing/2014/main" id="{9E336127-C949-F646-4886-00FC90C08BEE}"/>
              </a:ext>
            </a:extLst>
          </p:cNvPr>
          <p:cNvSpPr>
            <a:spLocks noGrp="1"/>
          </p:cNvSpPr>
          <p:nvPr>
            <p:ph idx="1"/>
          </p:nvPr>
        </p:nvSpPr>
        <p:spPr>
          <a:xfrm>
            <a:off x="1723697" y="1065554"/>
            <a:ext cx="8839200" cy="4916147"/>
          </a:xfrm>
        </p:spPr>
        <p:txBody>
          <a:bodyPr anchor="t">
            <a:normAutofit/>
          </a:bodyPr>
          <a:lstStyle/>
          <a:p>
            <a:r>
              <a:rPr lang="en-US" sz="1800" dirty="0">
                <a:latin typeface="ClassicalGaramondBT"/>
                <a:ea typeface="Times New Roman" panose="02020603050405020304" pitchFamily="18" charset="0"/>
              </a:rPr>
              <a:t>R</a:t>
            </a:r>
            <a:r>
              <a:rPr lang="en-US" sz="1800" dirty="0">
                <a:effectLst/>
                <a:latin typeface="ClassicalGaramondBT"/>
                <a:ea typeface="Times New Roman" panose="02020603050405020304" pitchFamily="18" charset="0"/>
              </a:rPr>
              <a:t>eferral to clinicians with specialized knowledge and skills in concussion management should be considered for the targeted treatment of persisting symptoms.</a:t>
            </a:r>
            <a:r>
              <a:rPr lang="en-US" sz="1800" dirty="0">
                <a:solidFill>
                  <a:srgbClr val="0000FF"/>
                </a:solidFill>
                <a:effectLst/>
                <a:latin typeface="ClassicalGaramondBT"/>
                <a:ea typeface="Times New Roman" panose="02020603050405020304" pitchFamily="18" charset="0"/>
              </a:rPr>
              <a:t> </a:t>
            </a:r>
            <a:r>
              <a:rPr lang="en-US" sz="1800" dirty="0">
                <a:effectLst/>
                <a:latin typeface="ClassicalGaramondBT"/>
                <a:ea typeface="Times New Roman" panose="02020603050405020304" pitchFamily="18" charset="0"/>
              </a:rPr>
              <a:t>This may include the management of </a:t>
            </a:r>
            <a:r>
              <a:rPr lang="en-US" sz="1800" b="1" dirty="0">
                <a:effectLst/>
                <a:latin typeface="ClassicalGaramondBT"/>
                <a:ea typeface="Times New Roman" panose="02020603050405020304" pitchFamily="18" charset="0"/>
              </a:rPr>
              <a:t>cervicogenic symptoms</a:t>
            </a:r>
            <a:r>
              <a:rPr lang="en-US" sz="1800" dirty="0">
                <a:effectLst/>
                <a:latin typeface="ClassicalGaramondBT"/>
                <a:ea typeface="Times New Roman" panose="02020603050405020304" pitchFamily="18" charset="0"/>
              </a:rPr>
              <a:t>, migraine and headache, cognitive and psychological difficulties, balance disturbances, vestibular signs and oculomotor manifestations. </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Specialist clinicians should be used as part of a clinician network </a:t>
            </a:r>
          </a:p>
          <a:p>
            <a:pPr marL="457200" lvl="1"/>
            <a:r>
              <a:rPr lang="en-US" sz="1400" dirty="0">
                <a:effectLst/>
                <a:latin typeface="ClassicalGaramondBT"/>
                <a:ea typeface="Times New Roman" panose="02020603050405020304" pitchFamily="18" charset="0"/>
              </a:rPr>
              <a:t>may vary depending on the region, practice culture and local healthcare environment, and available areas of competency and expertise.</a:t>
            </a:r>
            <a:r>
              <a:rPr lang="en-US" sz="1400" dirty="0">
                <a:solidFill>
                  <a:srgbClr val="0000FF"/>
                </a:solidFill>
                <a:effectLst/>
                <a:latin typeface="ClassicalGaramondBT"/>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This SRC clinician network may include sports medicine physicians, athletic trainers/therapists, physiotherapists, occupational therapists, </a:t>
            </a:r>
            <a:r>
              <a:rPr lang="en-US" sz="1800" b="1" dirty="0">
                <a:effectLst/>
                <a:latin typeface="ClassicalGaramondBT"/>
                <a:ea typeface="Times New Roman" panose="02020603050405020304" pitchFamily="18" charset="0"/>
              </a:rPr>
              <a:t>sports chiropractors</a:t>
            </a:r>
            <a:r>
              <a:rPr lang="en-US" sz="1800" dirty="0">
                <a:effectLst/>
                <a:latin typeface="ClassicalGaramondBT"/>
                <a:ea typeface="Times New Roman" panose="02020603050405020304" pitchFamily="18" charset="0"/>
              </a:rPr>
              <a:t>, neurologists, neurosurgeons, neuropsychologists, ophthalmologists, optometrists, physiatrists, psychologists and psychiatrists. </a:t>
            </a:r>
            <a:endParaRPr lang="en-US" sz="1800" dirty="0">
              <a:effectLst/>
              <a:latin typeface="Times New Roman" panose="02020603050405020304" pitchFamily="18" charset="0"/>
              <a:ea typeface="Times New Roman" panose="02020603050405020304" pitchFamily="18" charset="0"/>
            </a:endParaRPr>
          </a:p>
          <a:p>
            <a:endParaRPr lang="en-US" sz="2400" dirty="0"/>
          </a:p>
        </p:txBody>
      </p:sp>
    </p:spTree>
    <p:extLst>
      <p:ext uri="{BB962C8B-B14F-4D97-AF65-F5344CB8AC3E}">
        <p14:creationId xmlns:p14="http://schemas.microsoft.com/office/powerpoint/2010/main" val="36860265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F20CA5-4F57-0A5B-6C80-DABCCB7467CB}"/>
              </a:ext>
            </a:extLst>
          </p:cNvPr>
          <p:cNvSpPr>
            <a:spLocks noGrp="1"/>
          </p:cNvSpPr>
          <p:nvPr>
            <p:ph type="title"/>
          </p:nvPr>
        </p:nvSpPr>
        <p:spPr>
          <a:xfrm>
            <a:off x="2623012" y="101809"/>
            <a:ext cx="6945975" cy="978707"/>
          </a:xfrm>
        </p:spPr>
        <p:txBody>
          <a:bodyPr anchor="ctr">
            <a:normAutofit/>
          </a:bodyPr>
          <a:lstStyle/>
          <a:p>
            <a:pPr algn="ctr"/>
            <a:r>
              <a:rPr lang="en-US" dirty="0"/>
              <a:t>What is a concussion?</a:t>
            </a:r>
          </a:p>
        </p:txBody>
      </p:sp>
      <p:sp>
        <p:nvSpPr>
          <p:cNvPr id="3" name="Content Placeholder 2">
            <a:extLst>
              <a:ext uri="{FF2B5EF4-FFF2-40B4-BE49-F238E27FC236}">
                <a16:creationId xmlns:a16="http://schemas.microsoft.com/office/drawing/2014/main" id="{561A6378-6A4A-50F2-5B3C-8902C51C4D2B}"/>
              </a:ext>
            </a:extLst>
          </p:cNvPr>
          <p:cNvSpPr>
            <a:spLocks noGrp="1"/>
          </p:cNvSpPr>
          <p:nvPr>
            <p:ph idx="1"/>
          </p:nvPr>
        </p:nvSpPr>
        <p:spPr>
          <a:xfrm>
            <a:off x="2165567" y="1067129"/>
            <a:ext cx="7911687" cy="4079905"/>
          </a:xfrm>
        </p:spPr>
        <p:txBody>
          <a:bodyPr anchor="t">
            <a:noAutofit/>
          </a:bodyPr>
          <a:lstStyle/>
          <a:p>
            <a:pPr algn="l"/>
            <a:r>
              <a:rPr lang="en-US" sz="1600" b="0" i="1" u="none" strike="noStrike" dirty="0">
                <a:effectLst/>
              </a:rPr>
              <a:t>Sport-related concussion is a traumatic brain injury caused by a direct blow to the head, neck or body resulting in an impulsive force being transmitted to the brain that occurs in sports and exercise-related activities. </a:t>
            </a:r>
          </a:p>
          <a:p>
            <a:pPr algn="l"/>
            <a:r>
              <a:rPr lang="en-US" sz="1600" b="0" i="1" u="none" strike="noStrike" dirty="0">
                <a:effectLst/>
              </a:rPr>
              <a:t>This initiates a neurotransmitter and metabolic cascade, with possible axonal injury, blood flow change and inflammation affecting the brain. Symptoms and signs may present immediately, or evolve over minutes or hours, and commonly resolve within days, but may be prolonged.</a:t>
            </a:r>
            <a:endParaRPr lang="en-US" sz="1600" b="0" i="0" u="none" strike="noStrike" dirty="0">
              <a:effectLst/>
            </a:endParaRPr>
          </a:p>
          <a:p>
            <a:pPr algn="l"/>
            <a:r>
              <a:rPr lang="en-US" sz="1600" b="0" i="1" u="none" strike="noStrike" dirty="0">
                <a:effectLst/>
              </a:rPr>
              <a:t>No abnormality is seen on standard structural neuroimaging studies (computed tomography or magnetic resonance imaging T1- and T2-weighted images), but in the research setting, abnormalities may be present on functional, blood flow or metabolic imaging studies. </a:t>
            </a:r>
          </a:p>
          <a:p>
            <a:pPr algn="l"/>
            <a:r>
              <a:rPr lang="en-US" sz="1600" b="0" i="1" u="none" strike="noStrike" dirty="0">
                <a:effectLst/>
              </a:rPr>
              <a:t>Sport-related concussion results in a range of clinical symptoms and signs that may or may not involve loss of consciousness. The clinical symptoms and signs of concussion cannot be explained solely by (but may occur concomitantly with) drug, alcohol, or medication use, other injuries (such as cervical injuries, peripheral vestibular dysfunction) or other comorbidities (such as psychological factors or coexisting medical conditions).</a:t>
            </a:r>
            <a:endParaRPr lang="en-US" sz="1600" b="0" i="0" u="none" strike="noStrike" dirty="0">
              <a:effectLst/>
            </a:endParaRPr>
          </a:p>
          <a:p>
            <a:pPr algn="l"/>
            <a:r>
              <a:rPr lang="en-US" sz="1600" dirty="0" err="1"/>
              <a:t>Patricios</a:t>
            </a:r>
            <a:r>
              <a:rPr lang="en-US" sz="1600" dirty="0"/>
              <a:t> JS, et al. Consensus statement on concussion in sport: the 6</a:t>
            </a:r>
            <a:r>
              <a:rPr lang="en-US" sz="1600" baseline="30000" dirty="0"/>
              <a:t>th</a:t>
            </a:r>
            <a:r>
              <a:rPr lang="en-US" sz="1600" dirty="0"/>
              <a:t> International Conference on Concussion in Sport- Amsterdam, October 2022. BR J Sports Med 2023;57:695-711</a:t>
            </a:r>
          </a:p>
          <a:p>
            <a:pPr marL="0" indent="0">
              <a:buNone/>
            </a:pPr>
            <a:endParaRPr lang="en-US" sz="1600" dirty="0"/>
          </a:p>
        </p:txBody>
      </p:sp>
    </p:spTree>
    <p:extLst>
      <p:ext uri="{BB962C8B-B14F-4D97-AF65-F5344CB8AC3E}">
        <p14:creationId xmlns:p14="http://schemas.microsoft.com/office/powerpoint/2010/main" val="2437838044"/>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4E19DD-CAB7-F280-3697-2A0D9D17CB26}"/>
              </a:ext>
            </a:extLst>
          </p:cNvPr>
          <p:cNvSpPr>
            <a:spLocks noGrp="1"/>
          </p:cNvSpPr>
          <p:nvPr>
            <p:ph type="title"/>
          </p:nvPr>
        </p:nvSpPr>
        <p:spPr>
          <a:xfrm>
            <a:off x="842380" y="263952"/>
            <a:ext cx="5936370" cy="2210888"/>
          </a:xfrm>
        </p:spPr>
        <p:txBody>
          <a:bodyPr vert="horz" lIns="91440" tIns="45720" rIns="91440" bIns="45720" rtlCol="0" anchor="b">
            <a:normAutofit/>
          </a:bodyPr>
          <a:lstStyle/>
          <a:p>
            <a:r>
              <a:rPr lang="en-US" sz="7200" kern="1200" dirty="0">
                <a:solidFill>
                  <a:srgbClr val="FFFFFF"/>
                </a:solidFill>
                <a:latin typeface="+mj-lt"/>
                <a:ea typeface="+mj-ea"/>
                <a:cs typeface="+mj-cs"/>
              </a:rPr>
              <a:t>Persistent Symptoms</a:t>
            </a:r>
          </a:p>
        </p:txBody>
      </p:sp>
      <p:sp>
        <p:nvSpPr>
          <p:cNvPr id="4" name="TextBox 3">
            <a:extLst>
              <a:ext uri="{FF2B5EF4-FFF2-40B4-BE49-F238E27FC236}">
                <a16:creationId xmlns:a16="http://schemas.microsoft.com/office/drawing/2014/main" id="{E5D2A3F7-5A48-A5B8-B0E8-B07FD168B571}"/>
              </a:ext>
            </a:extLst>
          </p:cNvPr>
          <p:cNvSpPr txBox="1"/>
          <p:nvPr/>
        </p:nvSpPr>
        <p:spPr>
          <a:xfrm>
            <a:off x="565608" y="3007151"/>
            <a:ext cx="6344239" cy="470000"/>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(&gt; 4 weeks in all age groups)</a:t>
            </a:r>
          </a:p>
        </p:txBody>
      </p:sp>
    </p:spTree>
    <p:extLst>
      <p:ext uri="{BB962C8B-B14F-4D97-AF65-F5344CB8AC3E}">
        <p14:creationId xmlns:p14="http://schemas.microsoft.com/office/powerpoint/2010/main" val="1377477170"/>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5863E4-5F6B-4461-39D3-2915CA919994}"/>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Rehabilitation</a:t>
            </a:r>
          </a:p>
        </p:txBody>
      </p:sp>
    </p:spTree>
    <p:extLst>
      <p:ext uri="{BB962C8B-B14F-4D97-AF65-F5344CB8AC3E}">
        <p14:creationId xmlns:p14="http://schemas.microsoft.com/office/powerpoint/2010/main" val="2857295037"/>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33D4-6A7F-2BC3-16CB-9BD4627BDB26}"/>
              </a:ext>
            </a:extLst>
          </p:cNvPr>
          <p:cNvSpPr>
            <a:spLocks noGrp="1"/>
          </p:cNvSpPr>
          <p:nvPr>
            <p:ph type="title"/>
          </p:nvPr>
        </p:nvSpPr>
        <p:spPr>
          <a:xfrm>
            <a:off x="2311147" y="365760"/>
            <a:ext cx="7569706" cy="1288238"/>
          </a:xfrm>
        </p:spPr>
        <p:txBody>
          <a:bodyPr anchor="ctr">
            <a:normAutofit/>
          </a:bodyPr>
          <a:lstStyle/>
          <a:p>
            <a:pPr algn="ctr"/>
            <a:r>
              <a:rPr lang="en-US" dirty="0"/>
              <a:t>Rehabilitation</a:t>
            </a:r>
          </a:p>
        </p:txBody>
      </p:sp>
      <p:sp>
        <p:nvSpPr>
          <p:cNvPr id="3" name="Content Placeholder 2">
            <a:extLst>
              <a:ext uri="{FF2B5EF4-FFF2-40B4-BE49-F238E27FC236}">
                <a16:creationId xmlns:a16="http://schemas.microsoft.com/office/drawing/2014/main" id="{9E336127-C949-F646-4886-00FC90C08BEE}"/>
              </a:ext>
            </a:extLst>
          </p:cNvPr>
          <p:cNvSpPr>
            <a:spLocks noGrp="1"/>
          </p:cNvSpPr>
          <p:nvPr>
            <p:ph idx="1"/>
          </p:nvPr>
        </p:nvSpPr>
        <p:spPr>
          <a:xfrm>
            <a:off x="2165569" y="1956816"/>
            <a:ext cx="7860863" cy="4024884"/>
          </a:xfrm>
        </p:spPr>
        <p:txBody>
          <a:bodyPr anchor="t">
            <a:normAutofit/>
          </a:bodyPr>
          <a:lstStyle/>
          <a:p>
            <a:pPr marL="0" marR="0"/>
            <a:r>
              <a:rPr lang="en-US" sz="1800" dirty="0">
                <a:effectLst/>
                <a:latin typeface="ClassicalGaramondBT"/>
                <a:ea typeface="Times New Roman" panose="02020603050405020304" pitchFamily="18" charset="0"/>
              </a:rPr>
              <a:t>If dizziness, neck pain and/or headaches persist for more than 10 days, </a:t>
            </a:r>
            <a:r>
              <a:rPr lang="en-US" sz="1800" dirty="0" err="1">
                <a:effectLst/>
                <a:latin typeface="ClassicalGaramondBT"/>
                <a:ea typeface="Times New Roman" panose="02020603050405020304" pitchFamily="18" charset="0"/>
              </a:rPr>
              <a:t>cervicovestibular</a:t>
            </a:r>
            <a:r>
              <a:rPr lang="en-US" sz="1800" dirty="0">
                <a:effectLst/>
                <a:latin typeface="ClassicalGaramondBT"/>
                <a:ea typeface="Times New Roman" panose="02020603050405020304" pitchFamily="18" charset="0"/>
              </a:rPr>
              <a:t> rehabilitation is recommended.</a:t>
            </a:r>
            <a:r>
              <a:rPr lang="en-US" sz="1800" dirty="0">
                <a:solidFill>
                  <a:srgbClr val="0000FF"/>
                </a:solidFill>
                <a:effectLst/>
                <a:latin typeface="ClassicalGaramondBT"/>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If symptoms persist beyond 4weeks in children and adolescents, active rehabilitation and collaborative care may be of benefit. For children, adolescents and adults with dizziness/balance problems, either vestibular rehabilitation or </a:t>
            </a:r>
            <a:r>
              <a:rPr lang="en-US" sz="1800" dirty="0" err="1">
                <a:effectLst/>
                <a:latin typeface="ClassicalGaramondBT"/>
                <a:ea typeface="Times New Roman" panose="02020603050405020304" pitchFamily="18" charset="0"/>
              </a:rPr>
              <a:t>cervicovestibular</a:t>
            </a:r>
            <a:r>
              <a:rPr lang="en-US" sz="1800" dirty="0">
                <a:effectLst/>
                <a:latin typeface="ClassicalGaramondBT"/>
                <a:ea typeface="Times New Roman" panose="02020603050405020304" pitchFamily="18" charset="0"/>
              </a:rPr>
              <a:t> rehabilitation may be of benefit.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Rehabilitation may be targeted to individual symptoms or maybe more general and focus on overall recovery. The effects of combinations of rehabilitation, optimal timing for initiation of rehabilitation and modifying factors (such as age and sex) are not yet well established and require further evaluation. </a:t>
            </a:r>
            <a:endParaRPr lang="en-US" sz="1800" dirty="0">
              <a:effectLst/>
              <a:latin typeface="Times New Roman" panose="02020603050405020304" pitchFamily="18" charset="0"/>
              <a:ea typeface="Times New Roman" panose="02020603050405020304" pitchFamily="18" charset="0"/>
            </a:endParaRPr>
          </a:p>
          <a:p>
            <a:endParaRPr lang="en-US" sz="2400" dirty="0"/>
          </a:p>
        </p:txBody>
      </p:sp>
    </p:spTree>
    <p:extLst>
      <p:ext uri="{BB962C8B-B14F-4D97-AF65-F5344CB8AC3E}">
        <p14:creationId xmlns:p14="http://schemas.microsoft.com/office/powerpoint/2010/main" val="3317282569"/>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5863E4-5F6B-4461-39D3-2915CA919994}"/>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Recovery</a:t>
            </a:r>
          </a:p>
        </p:txBody>
      </p:sp>
    </p:spTree>
    <p:extLst>
      <p:ext uri="{BB962C8B-B14F-4D97-AF65-F5344CB8AC3E}">
        <p14:creationId xmlns:p14="http://schemas.microsoft.com/office/powerpoint/2010/main" val="349683520"/>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33D4-6A7F-2BC3-16CB-9BD4627BDB26}"/>
              </a:ext>
            </a:extLst>
          </p:cNvPr>
          <p:cNvSpPr>
            <a:spLocks noGrp="1"/>
          </p:cNvSpPr>
          <p:nvPr>
            <p:ph type="title"/>
          </p:nvPr>
        </p:nvSpPr>
        <p:spPr>
          <a:xfrm>
            <a:off x="2311147" y="365760"/>
            <a:ext cx="7569706" cy="1288238"/>
          </a:xfrm>
        </p:spPr>
        <p:txBody>
          <a:bodyPr anchor="ctr">
            <a:normAutofit/>
          </a:bodyPr>
          <a:lstStyle/>
          <a:p>
            <a:pPr algn="ctr"/>
            <a:r>
              <a:rPr lang="en-US" dirty="0"/>
              <a:t>Recovery</a:t>
            </a:r>
          </a:p>
        </p:txBody>
      </p:sp>
      <p:sp>
        <p:nvSpPr>
          <p:cNvPr id="3" name="Content Placeholder 2">
            <a:extLst>
              <a:ext uri="{FF2B5EF4-FFF2-40B4-BE49-F238E27FC236}">
                <a16:creationId xmlns:a16="http://schemas.microsoft.com/office/drawing/2014/main" id="{9E336127-C949-F646-4886-00FC90C08BEE}"/>
              </a:ext>
            </a:extLst>
          </p:cNvPr>
          <p:cNvSpPr>
            <a:spLocks noGrp="1"/>
          </p:cNvSpPr>
          <p:nvPr>
            <p:ph idx="1"/>
          </p:nvPr>
        </p:nvSpPr>
        <p:spPr>
          <a:xfrm>
            <a:off x="2165569" y="1956816"/>
            <a:ext cx="7860863" cy="4024884"/>
          </a:xfrm>
        </p:spPr>
        <p:txBody>
          <a:bodyPr anchor="t">
            <a:normAutofit/>
          </a:bodyPr>
          <a:lstStyle/>
          <a:p>
            <a:pPr marL="0" marR="0"/>
            <a:r>
              <a:rPr lang="en-US" sz="1800" dirty="0">
                <a:effectLst/>
                <a:latin typeface="ClassicalGaramondBT"/>
                <a:ea typeface="Times New Roman" panose="02020603050405020304" pitchFamily="18" charset="0"/>
              </a:rPr>
              <a:t>Assessment of symptom reports (including concussion- related symptom resolution at rest, with cognitive activities and following physical exertion).</a:t>
            </a:r>
          </a:p>
          <a:p>
            <a:pPr marL="0" marR="0" indent="0">
              <a:buNone/>
            </a:pP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Other outcomes relevant to ongoing symptoms (</a:t>
            </a:r>
            <a:r>
              <a:rPr lang="en-US" sz="1800" dirty="0" err="1">
                <a:effectLst/>
                <a:latin typeface="ClassicalGaramondBT"/>
                <a:ea typeface="Times New Roman" panose="02020603050405020304" pitchFamily="18" charset="0"/>
              </a:rPr>
              <a:t>eg</a:t>
            </a:r>
            <a:r>
              <a:rPr lang="en-US" sz="1800" dirty="0">
                <a:effectLst/>
                <a:latin typeface="ClassicalGaramondBT"/>
                <a:ea typeface="Times New Roman" panose="02020603050405020304" pitchFamily="18" charset="0"/>
              </a:rPr>
              <a:t>, response to physical exertion, post- traumatic headaches, standing balance, dynamic balance, </a:t>
            </a:r>
            <a:r>
              <a:rPr lang="en-US" sz="1800" dirty="0" err="1">
                <a:effectLst/>
                <a:latin typeface="ClassicalGaramondBT"/>
                <a:ea typeface="Times New Roman" panose="02020603050405020304" pitchFamily="18" charset="0"/>
              </a:rPr>
              <a:t>vestibuloocular</a:t>
            </a:r>
            <a:r>
              <a:rPr lang="en-US" sz="1800" dirty="0">
                <a:effectLst/>
                <a:latin typeface="ClassicalGaramondBT"/>
                <a:ea typeface="Times New Roman" panose="02020603050405020304" pitchFamily="18" charset="0"/>
              </a:rPr>
              <a:t> reflex (VOR) function, oculomotor (OM) function, symptom reproduction with VOR and OM testing (</a:t>
            </a:r>
            <a:r>
              <a:rPr lang="en-US" sz="1800" dirty="0" err="1">
                <a:effectLst/>
                <a:latin typeface="ClassicalGaramondBT"/>
                <a:ea typeface="Times New Roman" panose="02020603050405020304" pitchFamily="18" charset="0"/>
              </a:rPr>
              <a:t>eg</a:t>
            </a:r>
            <a:r>
              <a:rPr lang="en-US" sz="1800" dirty="0">
                <a:effectLst/>
                <a:latin typeface="ClassicalGaramondBT"/>
                <a:ea typeface="Times New Roman" panose="02020603050405020304" pitchFamily="18" charset="0"/>
              </a:rPr>
              <a:t>, VOMS), cognition, dual tasking). </a:t>
            </a:r>
          </a:p>
          <a:p>
            <a:pPr marL="0" marR="0" indent="0">
              <a:buNone/>
            </a:pP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Measures of return to activity such as Return-To-Learn and Return-To-Sport (Next). </a:t>
            </a:r>
            <a:endParaRPr lang="en-US" sz="1800" dirty="0">
              <a:effectLst/>
              <a:latin typeface="Times New Roman" panose="02020603050405020304" pitchFamily="18" charset="0"/>
              <a:ea typeface="Times New Roman" panose="02020603050405020304" pitchFamily="18" charset="0"/>
            </a:endParaRPr>
          </a:p>
          <a:p>
            <a:endParaRPr lang="en-US" sz="2400" dirty="0"/>
          </a:p>
        </p:txBody>
      </p:sp>
    </p:spTree>
    <p:extLst>
      <p:ext uri="{BB962C8B-B14F-4D97-AF65-F5344CB8AC3E}">
        <p14:creationId xmlns:p14="http://schemas.microsoft.com/office/powerpoint/2010/main" val="4224394644"/>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0029CA4-77F2-0BF5-FE6E-B24A406061CE}"/>
              </a:ext>
            </a:extLst>
          </p:cNvPr>
          <p:cNvSpPr>
            <a:spLocks noGrp="1"/>
          </p:cNvSpPr>
          <p:nvPr>
            <p:ph type="title"/>
          </p:nvPr>
        </p:nvSpPr>
        <p:spPr>
          <a:xfrm>
            <a:off x="801188" y="507238"/>
            <a:ext cx="3865212" cy="3845891"/>
          </a:xfrm>
        </p:spPr>
        <p:txBody>
          <a:bodyPr vert="horz" lIns="91440" tIns="45720" rIns="91440" bIns="45720" rtlCol="0" anchor="b">
            <a:normAutofit/>
          </a:bodyPr>
          <a:lstStyle/>
          <a:p>
            <a:r>
              <a:rPr lang="en-US" sz="7200" kern="1200" dirty="0">
                <a:solidFill>
                  <a:schemeClr val="bg1"/>
                </a:solidFill>
                <a:latin typeface="+mj-lt"/>
                <a:ea typeface="+mj-ea"/>
                <a:cs typeface="+mj-cs"/>
              </a:rPr>
              <a:t>Return to learn</a:t>
            </a:r>
          </a:p>
        </p:txBody>
      </p:sp>
      <p:grpSp>
        <p:nvGrpSpPr>
          <p:cNvPr id="28"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06892" y="1852902"/>
            <a:ext cx="1716356" cy="570346"/>
            <a:chOff x="2504802" y="1755501"/>
            <a:chExt cx="1598829" cy="531293"/>
          </a:xfrm>
          <a:solidFill>
            <a:schemeClr val="bg1"/>
          </a:solidFill>
        </p:grpSpPr>
        <p:sp>
          <p:nvSpPr>
            <p:cNvPr id="29" name="Freeform: Shape 28">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4" name="Picture 3" descr="Three neatly stacked books">
            <a:extLst>
              <a:ext uri="{FF2B5EF4-FFF2-40B4-BE49-F238E27FC236}">
                <a16:creationId xmlns:a16="http://schemas.microsoft.com/office/drawing/2014/main" id="{63F84B2D-B0B9-67A3-4349-A0890A7A6F9E}"/>
              </a:ext>
            </a:extLst>
          </p:cNvPr>
          <p:cNvPicPr>
            <a:picLocks noChangeAspect="1"/>
          </p:cNvPicPr>
          <p:nvPr/>
        </p:nvPicPr>
        <p:blipFill rotWithShape="1">
          <a:blip r:embed="rId3">
            <a:extLst>
              <a:ext uri="{28A0092B-C50C-407E-A947-70E740481C1C}">
                <a14:useLocalDpi xmlns:a14="http://schemas.microsoft.com/office/drawing/2010/main" val="0"/>
              </a:ext>
            </a:extLst>
          </a:blip>
          <a:srcRect l="33249" r="3" b="3"/>
          <a:stretch/>
        </p:blipFill>
        <p:spPr>
          <a:xfrm>
            <a:off x="5739828" y="2433371"/>
            <a:ext cx="3755236" cy="3755236"/>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pic>
      <p:pic>
        <p:nvPicPr>
          <p:cNvPr id="6" name="Picture 5" descr="Curly haired student in classroom">
            <a:extLst>
              <a:ext uri="{FF2B5EF4-FFF2-40B4-BE49-F238E27FC236}">
                <a16:creationId xmlns:a16="http://schemas.microsoft.com/office/drawing/2014/main" id="{CDF2ED55-7E10-5696-9EEF-F88651D361F9}"/>
              </a:ext>
            </a:extLst>
          </p:cNvPr>
          <p:cNvPicPr>
            <a:picLocks noChangeAspect="1"/>
          </p:cNvPicPr>
          <p:nvPr/>
        </p:nvPicPr>
        <p:blipFill rotWithShape="1">
          <a:blip r:embed="rId4">
            <a:extLst>
              <a:ext uri="{28A0092B-C50C-407E-A947-70E740481C1C}">
                <a14:useLocalDpi xmlns:a14="http://schemas.microsoft.com/office/drawing/2010/main" val="0"/>
              </a:ext>
            </a:extLst>
          </a:blip>
          <a:srcRect l="28751" r="4497" b="-3"/>
          <a:stretch/>
        </p:blipFill>
        <p:spPr>
          <a:xfrm>
            <a:off x="8414456" y="232636"/>
            <a:ext cx="2822268" cy="2822268"/>
          </a:xfrm>
          <a:custGeom>
            <a:avLst/>
            <a:gdLst/>
            <a:ahLst/>
            <a:cxnLst/>
            <a:rect l="l" t="t" r="r" b="b"/>
            <a:pathLst>
              <a:path w="2588520" h="2588520">
                <a:moveTo>
                  <a:pt x="1294260" y="0"/>
                </a:moveTo>
                <a:cubicBezTo>
                  <a:pt x="2009060" y="0"/>
                  <a:pt x="2588520" y="579460"/>
                  <a:pt x="2588520" y="1294260"/>
                </a:cubicBezTo>
                <a:cubicBezTo>
                  <a:pt x="2588520" y="2009060"/>
                  <a:pt x="2009060" y="2588520"/>
                  <a:pt x="1294260" y="2588520"/>
                </a:cubicBezTo>
                <a:cubicBezTo>
                  <a:pt x="579460" y="2588520"/>
                  <a:pt x="0" y="2009060"/>
                  <a:pt x="0" y="1294260"/>
                </a:cubicBezTo>
                <a:cubicBezTo>
                  <a:pt x="0" y="579460"/>
                  <a:pt x="579460" y="0"/>
                  <a:pt x="1294260" y="0"/>
                </a:cubicBezTo>
                <a:close/>
              </a:path>
            </a:pathLst>
          </a:custGeom>
        </p:spPr>
      </p:pic>
      <p:sp>
        <p:nvSpPr>
          <p:cNvPr id="32"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9511" y="151388"/>
            <a:ext cx="443964" cy="4439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F778F7C6-A4AB-4CBC-8CC6-19DF9EE96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9511" y="151388"/>
            <a:ext cx="443964" cy="4439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6"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5725" y="3995696"/>
            <a:ext cx="1998298" cy="1998316"/>
            <a:chOff x="5734037" y="3067039"/>
            <a:chExt cx="724483" cy="724489"/>
          </a:xfrm>
          <a:solidFill>
            <a:schemeClr val="bg1"/>
          </a:solidFill>
        </p:grpSpPr>
        <p:sp>
          <p:nvSpPr>
            <p:cNvPr id="37" name="Freeform: Shape 36">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264674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4" name="Straight Connector 43">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132DF9-6E95-A131-37F7-B51FC526A4BE}"/>
              </a:ext>
            </a:extLst>
          </p:cNvPr>
          <p:cNvSpPr>
            <a:spLocks noGrp="1"/>
          </p:cNvSpPr>
          <p:nvPr>
            <p:ph idx="1"/>
          </p:nvPr>
        </p:nvSpPr>
        <p:spPr>
          <a:xfrm>
            <a:off x="185444" y="3251279"/>
            <a:ext cx="11295306" cy="2990957"/>
          </a:xfrm>
          <a:noFill/>
        </p:spPr>
        <p:txBody>
          <a:bodyPr anchor="t">
            <a:normAutofit/>
          </a:bodyPr>
          <a:lstStyle/>
          <a:p>
            <a:r>
              <a:rPr lang="en-US" sz="1600" dirty="0">
                <a:solidFill>
                  <a:schemeClr val="bg1"/>
                </a:solidFill>
              </a:rPr>
              <a:t>Graduated return to sport </a:t>
            </a:r>
          </a:p>
          <a:p>
            <a:r>
              <a:rPr lang="en-US" sz="1600" dirty="0">
                <a:solidFill>
                  <a:schemeClr val="bg1"/>
                </a:solidFill>
              </a:rPr>
              <a:t>The process of recovery and then return to sport participation after an SRC follows a graduated stepwise rehabilitation strategy.</a:t>
            </a:r>
          </a:p>
          <a:p>
            <a:r>
              <a:rPr lang="en-US" sz="1600" dirty="0">
                <a:solidFill>
                  <a:schemeClr val="bg1"/>
                </a:solidFill>
              </a:rPr>
              <a:t>After a brief period of initial rest (24–48hours), symptom-limited activity can be begun while staying below a cognitive and physical exacerbation threshold (stage 1). </a:t>
            </a:r>
          </a:p>
          <a:p>
            <a:r>
              <a:rPr lang="en-US" sz="1600" dirty="0">
                <a:solidFill>
                  <a:schemeClr val="bg1"/>
                </a:solidFill>
              </a:rPr>
              <a:t>Once concussion-related symptoms have resolved, the athlete should continue to proceed to the next level if he/she meets all the criteria (</a:t>
            </a:r>
            <a:r>
              <a:rPr lang="en-US" sz="1600" dirty="0" err="1">
                <a:solidFill>
                  <a:schemeClr val="bg1"/>
                </a:solidFill>
              </a:rPr>
              <a:t>eg</a:t>
            </a:r>
            <a:r>
              <a:rPr lang="en-US" sz="1600" dirty="0">
                <a:solidFill>
                  <a:schemeClr val="bg1"/>
                </a:solidFill>
              </a:rPr>
              <a:t>, activity, heart rate, duration of exercise, </a:t>
            </a:r>
            <a:r>
              <a:rPr lang="en-US" sz="1600" dirty="0" err="1">
                <a:solidFill>
                  <a:schemeClr val="bg1"/>
                </a:solidFill>
              </a:rPr>
              <a:t>etc</a:t>
            </a:r>
            <a:r>
              <a:rPr lang="en-US" sz="1600" dirty="0">
                <a:solidFill>
                  <a:schemeClr val="bg1"/>
                </a:solidFill>
              </a:rPr>
              <a:t>) without a recurrence of concussion-related symptoms. </a:t>
            </a:r>
          </a:p>
          <a:p>
            <a:r>
              <a:rPr lang="en-US" sz="1600" dirty="0">
                <a:solidFill>
                  <a:schemeClr val="bg1"/>
                </a:solidFill>
              </a:rPr>
              <a:t>Generally, each step should take 24hours, so that athletes would take a minimum of 1 week to proceed through the full rehabilitation protocol once they are asymptomatic at rest. </a:t>
            </a:r>
          </a:p>
          <a:p>
            <a:r>
              <a:rPr lang="en-US" sz="1600" dirty="0">
                <a:solidFill>
                  <a:schemeClr val="bg1"/>
                </a:solidFill>
              </a:rPr>
              <a:t>However, the time frame for RTS may vary with player age, history, level of sport, </a:t>
            </a:r>
            <a:r>
              <a:rPr lang="en-US" sz="1600" dirty="0" err="1">
                <a:solidFill>
                  <a:schemeClr val="bg1"/>
                </a:solidFill>
              </a:rPr>
              <a:t>etc</a:t>
            </a:r>
            <a:r>
              <a:rPr lang="en-US" sz="1600" dirty="0">
                <a:solidFill>
                  <a:schemeClr val="bg1"/>
                </a:solidFill>
              </a:rPr>
              <a:t>, and management must be individualized.</a:t>
            </a:r>
          </a:p>
        </p:txBody>
      </p:sp>
      <p:pic>
        <p:nvPicPr>
          <p:cNvPr id="4" name="Picture 3" descr="A screenshot of a computer&#10;&#10;Description automatically generated">
            <a:extLst>
              <a:ext uri="{FF2B5EF4-FFF2-40B4-BE49-F238E27FC236}">
                <a16:creationId xmlns:a16="http://schemas.microsoft.com/office/drawing/2014/main" id="{2C9C0D43-C7D5-D166-E83C-96E29E1A8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43" y="61455"/>
            <a:ext cx="10559001" cy="3198562"/>
          </a:xfrm>
          <a:prstGeom prst="rect">
            <a:avLst/>
          </a:prstGeom>
        </p:spPr>
      </p:pic>
    </p:spTree>
    <p:extLst>
      <p:ext uri="{BB962C8B-B14F-4D97-AF65-F5344CB8AC3E}">
        <p14:creationId xmlns:p14="http://schemas.microsoft.com/office/powerpoint/2010/main" val="34397122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Worm's eye view of the feet of a person running on the road">
            <a:extLst>
              <a:ext uri="{FF2B5EF4-FFF2-40B4-BE49-F238E27FC236}">
                <a16:creationId xmlns:a16="http://schemas.microsoft.com/office/drawing/2014/main" id="{8909E4CA-77ED-CF1E-AB73-CE17AA0E1C59}"/>
              </a:ext>
            </a:extLst>
          </p:cNvPr>
          <p:cNvPicPr>
            <a:picLocks noChangeAspect="1"/>
          </p:cNvPicPr>
          <p:nvPr/>
        </p:nvPicPr>
        <p:blipFill rotWithShape="1">
          <a:blip r:embed="rId3"/>
          <a:srcRect b="11765"/>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2E8F4267-8F09-4862-9D16-E1CB530D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374" y="988990"/>
            <a:ext cx="6227626" cy="5869010"/>
          </a:xfrm>
          <a:custGeom>
            <a:avLst/>
            <a:gdLst>
              <a:gd name="connsiteX0" fmla="*/ 4279392 w 6227626"/>
              <a:gd name="connsiteY0" fmla="*/ 0 h 5869010"/>
              <a:gd name="connsiteX1" fmla="*/ 6087757 w 6227626"/>
              <a:gd name="connsiteY1" fmla="*/ 399734 h 5869010"/>
              <a:gd name="connsiteX2" fmla="*/ 6227626 w 6227626"/>
              <a:gd name="connsiteY2" fmla="*/ 470299 h 5869010"/>
              <a:gd name="connsiteX3" fmla="*/ 6227626 w 6227626"/>
              <a:gd name="connsiteY3" fmla="*/ 5869010 h 5869010"/>
              <a:gd name="connsiteX4" fmla="*/ 305640 w 6227626"/>
              <a:gd name="connsiteY4" fmla="*/ 5869010 h 5869010"/>
              <a:gd name="connsiteX5" fmla="*/ 296834 w 6227626"/>
              <a:gd name="connsiteY5" fmla="*/ 5848538 h 5869010"/>
              <a:gd name="connsiteX6" fmla="*/ 0 w 6227626"/>
              <a:gd name="connsiteY6" fmla="*/ 4279392 h 5869010"/>
              <a:gd name="connsiteX7" fmla="*/ 4279392 w 6227626"/>
              <a:gd name="connsiteY7" fmla="*/ 0 h 58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7626" h="5869010">
                <a:moveTo>
                  <a:pt x="4279392" y="0"/>
                </a:moveTo>
                <a:cubicBezTo>
                  <a:pt x="4925646" y="0"/>
                  <a:pt x="5538441" y="143252"/>
                  <a:pt x="6087757" y="399734"/>
                </a:cubicBezTo>
                <a:lnTo>
                  <a:pt x="6227626" y="470299"/>
                </a:lnTo>
                <a:lnTo>
                  <a:pt x="6227626" y="5869010"/>
                </a:lnTo>
                <a:lnTo>
                  <a:pt x="305640" y="5869010"/>
                </a:lnTo>
                <a:lnTo>
                  <a:pt x="296834" y="5848538"/>
                </a:lnTo>
                <a:cubicBezTo>
                  <a:pt x="105247" y="5362675"/>
                  <a:pt x="0" y="4833324"/>
                  <a:pt x="0" y="4279392"/>
                </a:cubicBezTo>
                <a:cubicBezTo>
                  <a:pt x="0" y="1915949"/>
                  <a:pt x="1915949" y="0"/>
                  <a:pt x="4279392"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E74D013-6AA3-44E4-A5DD-EEC21689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8968" y="1153582"/>
            <a:ext cx="6063033" cy="5704418"/>
          </a:xfrm>
          <a:custGeom>
            <a:avLst/>
            <a:gdLst>
              <a:gd name="connsiteX0" fmla="*/ 4114799 w 6063033"/>
              <a:gd name="connsiteY0" fmla="*/ 0 h 5704418"/>
              <a:gd name="connsiteX1" fmla="*/ 6010208 w 6063033"/>
              <a:gd name="connsiteY1" fmla="*/ 461583 h 5704418"/>
              <a:gd name="connsiteX2" fmla="*/ 6063033 w 6063033"/>
              <a:gd name="connsiteY2" fmla="*/ 491321 h 5704418"/>
              <a:gd name="connsiteX3" fmla="*/ 6063033 w 6063033"/>
              <a:gd name="connsiteY3" fmla="*/ 5704418 h 5704418"/>
              <a:gd name="connsiteX4" fmla="*/ 320183 w 6063033"/>
              <a:gd name="connsiteY4" fmla="*/ 5704418 h 5704418"/>
              <a:gd name="connsiteX5" fmla="*/ 285416 w 6063033"/>
              <a:gd name="connsiteY5" fmla="*/ 5623594 h 5704418"/>
              <a:gd name="connsiteX6" fmla="*/ 0 w 6063033"/>
              <a:gd name="connsiteY6" fmla="*/ 4114800 h 5704418"/>
              <a:gd name="connsiteX7" fmla="*/ 4114799 w 6063033"/>
              <a:gd name="connsiteY7" fmla="*/ 0 h 5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033" h="5704418">
                <a:moveTo>
                  <a:pt x="4114799" y="0"/>
                </a:moveTo>
                <a:cubicBezTo>
                  <a:pt x="4798337" y="0"/>
                  <a:pt x="5442947" y="166668"/>
                  <a:pt x="6010208" y="461583"/>
                </a:cubicBezTo>
                <a:lnTo>
                  <a:pt x="6063033" y="491321"/>
                </a:lnTo>
                <a:lnTo>
                  <a:pt x="6063033" y="5704418"/>
                </a:lnTo>
                <a:lnTo>
                  <a:pt x="320183" y="5704418"/>
                </a:lnTo>
                <a:lnTo>
                  <a:pt x="285416" y="5623594"/>
                </a:lnTo>
                <a:cubicBezTo>
                  <a:pt x="101198" y="5156418"/>
                  <a:pt x="0" y="4647427"/>
                  <a:pt x="0" y="4114800"/>
                </a:cubicBezTo>
                <a:cubicBezTo>
                  <a:pt x="0" y="1842259"/>
                  <a:pt x="1842258" y="0"/>
                  <a:pt x="4114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029CA4-77F2-0BF5-FE6E-B24A406061CE}"/>
              </a:ext>
            </a:extLst>
          </p:cNvPr>
          <p:cNvSpPr>
            <a:spLocks noGrp="1"/>
          </p:cNvSpPr>
          <p:nvPr>
            <p:ph type="title"/>
          </p:nvPr>
        </p:nvSpPr>
        <p:spPr>
          <a:xfrm>
            <a:off x="6994280" y="2887580"/>
            <a:ext cx="4996329" cy="2038998"/>
          </a:xfrm>
        </p:spPr>
        <p:txBody>
          <a:bodyPr vert="horz" lIns="91440" tIns="45720" rIns="91440" bIns="45720" rtlCol="0" anchor="b">
            <a:normAutofit/>
          </a:bodyPr>
          <a:lstStyle/>
          <a:p>
            <a:pPr algn="ctr"/>
            <a:r>
              <a:rPr lang="en-US" sz="4800" dirty="0">
                <a:solidFill>
                  <a:srgbClr val="6C374B"/>
                </a:solidFill>
              </a:rPr>
              <a:t>Return to sport</a:t>
            </a:r>
          </a:p>
        </p:txBody>
      </p:sp>
    </p:spTree>
    <p:extLst>
      <p:ext uri="{BB962C8B-B14F-4D97-AF65-F5344CB8AC3E}">
        <p14:creationId xmlns:p14="http://schemas.microsoft.com/office/powerpoint/2010/main" val="9603746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A76080B0-7EEF-14D0-645C-820B9DCB0089}"/>
              </a:ext>
            </a:extLst>
          </p:cNvPr>
          <p:cNvPicPr>
            <a:picLocks noChangeAspect="1"/>
          </p:cNvPicPr>
          <p:nvPr/>
        </p:nvPicPr>
        <p:blipFill>
          <a:blip r:embed="rId3"/>
          <a:stretch>
            <a:fillRect/>
          </a:stretch>
        </p:blipFill>
        <p:spPr>
          <a:xfrm>
            <a:off x="99156" y="94494"/>
            <a:ext cx="11940865" cy="2626990"/>
          </a:xfrm>
          <a:prstGeom prst="rect">
            <a:avLst/>
          </a:prstGeom>
        </p:spPr>
      </p:pic>
      <p:grpSp>
        <p:nvGrpSpPr>
          <p:cNvPr id="43" name="Group 42">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4" name="Straight Connector 43">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132DF9-6E95-A131-37F7-B51FC526A4BE}"/>
              </a:ext>
            </a:extLst>
          </p:cNvPr>
          <p:cNvSpPr>
            <a:spLocks noGrp="1"/>
          </p:cNvSpPr>
          <p:nvPr>
            <p:ph idx="1"/>
          </p:nvPr>
        </p:nvSpPr>
        <p:spPr>
          <a:xfrm>
            <a:off x="179110" y="3156785"/>
            <a:ext cx="11295306" cy="2990957"/>
          </a:xfrm>
          <a:noFill/>
        </p:spPr>
        <p:txBody>
          <a:bodyPr anchor="t">
            <a:normAutofit/>
          </a:bodyPr>
          <a:lstStyle/>
          <a:p>
            <a:r>
              <a:rPr lang="en-US" sz="1600" dirty="0">
                <a:solidFill>
                  <a:schemeClr val="bg1"/>
                </a:solidFill>
              </a:rPr>
              <a:t>Graduated return to sport </a:t>
            </a:r>
          </a:p>
          <a:p>
            <a:r>
              <a:rPr lang="en-US" sz="1600" dirty="0">
                <a:solidFill>
                  <a:schemeClr val="bg1"/>
                </a:solidFill>
              </a:rPr>
              <a:t>The process of recovery and then return to sport participation after an SRC follows a graduated stepwise rehabilitation strategy.</a:t>
            </a:r>
          </a:p>
          <a:p>
            <a:r>
              <a:rPr lang="en-US" sz="1600" dirty="0">
                <a:solidFill>
                  <a:schemeClr val="bg1"/>
                </a:solidFill>
              </a:rPr>
              <a:t>After a brief period of initial rest (24–48hours), symptom-limited activity can be begun while staying below a cognitive and physical exacerbation threshold (stage 1). </a:t>
            </a:r>
          </a:p>
          <a:p>
            <a:r>
              <a:rPr lang="en-US" sz="1600" dirty="0">
                <a:solidFill>
                  <a:schemeClr val="bg1"/>
                </a:solidFill>
              </a:rPr>
              <a:t>Once concussion-related symptoms have resolved, the athlete should continue to proceed to the next level if he/she meets all the criteria (</a:t>
            </a:r>
            <a:r>
              <a:rPr lang="en-US" sz="1600" dirty="0" err="1">
                <a:solidFill>
                  <a:schemeClr val="bg1"/>
                </a:solidFill>
              </a:rPr>
              <a:t>eg</a:t>
            </a:r>
            <a:r>
              <a:rPr lang="en-US" sz="1600" dirty="0">
                <a:solidFill>
                  <a:schemeClr val="bg1"/>
                </a:solidFill>
              </a:rPr>
              <a:t>, activity, heart rate, duration of exercise, </a:t>
            </a:r>
            <a:r>
              <a:rPr lang="en-US" sz="1600" dirty="0" err="1">
                <a:solidFill>
                  <a:schemeClr val="bg1"/>
                </a:solidFill>
              </a:rPr>
              <a:t>etc</a:t>
            </a:r>
            <a:r>
              <a:rPr lang="en-US" sz="1600" dirty="0">
                <a:solidFill>
                  <a:schemeClr val="bg1"/>
                </a:solidFill>
              </a:rPr>
              <a:t>) without a recurrence of concussion-related symptoms. </a:t>
            </a:r>
          </a:p>
          <a:p>
            <a:r>
              <a:rPr lang="en-US" sz="1600" dirty="0">
                <a:solidFill>
                  <a:schemeClr val="bg1"/>
                </a:solidFill>
              </a:rPr>
              <a:t>Generally, each step should take 24hours, so that athletes would take a minimum of 1 week to proceed through the full rehabilitation protocol once they are asymptomatic at rest. </a:t>
            </a:r>
          </a:p>
          <a:p>
            <a:r>
              <a:rPr lang="en-US" sz="1600" dirty="0">
                <a:solidFill>
                  <a:schemeClr val="bg1"/>
                </a:solidFill>
              </a:rPr>
              <a:t>However, the time frame for RTS may vary with player age, history, level of sport, </a:t>
            </a:r>
            <a:r>
              <a:rPr lang="en-US" sz="1600" dirty="0" err="1">
                <a:solidFill>
                  <a:schemeClr val="bg1"/>
                </a:solidFill>
              </a:rPr>
              <a:t>etc</a:t>
            </a:r>
            <a:r>
              <a:rPr lang="en-US" sz="1600" dirty="0">
                <a:solidFill>
                  <a:schemeClr val="bg1"/>
                </a:solidFill>
              </a:rPr>
              <a:t>, and management must be individualized.</a:t>
            </a:r>
          </a:p>
        </p:txBody>
      </p:sp>
    </p:spTree>
    <p:extLst>
      <p:ext uri="{BB962C8B-B14F-4D97-AF65-F5344CB8AC3E}">
        <p14:creationId xmlns:p14="http://schemas.microsoft.com/office/powerpoint/2010/main" val="12879756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5863E4-5F6B-4461-39D3-2915CA919994}"/>
              </a:ext>
            </a:extLst>
          </p:cNvPr>
          <p:cNvSpPr>
            <a:spLocks noGrp="1"/>
          </p:cNvSpPr>
          <p:nvPr>
            <p:ph type="title"/>
          </p:nvPr>
        </p:nvSpPr>
        <p:spPr>
          <a:xfrm>
            <a:off x="794161" y="1379738"/>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Reconsider: Potential Long-Term Effects</a:t>
            </a:r>
          </a:p>
        </p:txBody>
      </p:sp>
    </p:spTree>
    <p:extLst>
      <p:ext uri="{BB962C8B-B14F-4D97-AF65-F5344CB8AC3E}">
        <p14:creationId xmlns:p14="http://schemas.microsoft.com/office/powerpoint/2010/main" val="179298961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3375F6A-26C0-698D-B37E-951844AEBD27}"/>
              </a:ext>
            </a:extLst>
          </p:cNvPr>
          <p:cNvSpPr>
            <a:spLocks noGrp="1"/>
          </p:cNvSpPr>
          <p:nvPr>
            <p:ph type="title"/>
          </p:nvPr>
        </p:nvSpPr>
        <p:spPr>
          <a:xfrm>
            <a:off x="2311147" y="365760"/>
            <a:ext cx="7569706" cy="1288238"/>
          </a:xfrm>
        </p:spPr>
        <p:txBody>
          <a:bodyPr anchor="ctr">
            <a:normAutofit/>
          </a:bodyPr>
          <a:lstStyle/>
          <a:p>
            <a:pPr algn="ctr"/>
            <a:r>
              <a:rPr lang="en-US" dirty="0"/>
              <a:t>Typical recovery	</a:t>
            </a:r>
          </a:p>
        </p:txBody>
      </p:sp>
      <p:sp>
        <p:nvSpPr>
          <p:cNvPr id="5" name="Content Placeholder 4">
            <a:extLst>
              <a:ext uri="{FF2B5EF4-FFF2-40B4-BE49-F238E27FC236}">
                <a16:creationId xmlns:a16="http://schemas.microsoft.com/office/drawing/2014/main" id="{EA110B14-B986-1C99-3B7B-9901F4638A83}"/>
              </a:ext>
            </a:extLst>
          </p:cNvPr>
          <p:cNvSpPr>
            <a:spLocks noGrp="1"/>
          </p:cNvSpPr>
          <p:nvPr>
            <p:ph idx="1"/>
          </p:nvPr>
        </p:nvSpPr>
        <p:spPr>
          <a:xfrm>
            <a:off x="2165569" y="1956816"/>
            <a:ext cx="7860863" cy="4024884"/>
          </a:xfrm>
        </p:spPr>
        <p:txBody>
          <a:bodyPr anchor="t">
            <a:normAutofit fontScale="92500" lnSpcReduction="20000"/>
          </a:bodyPr>
          <a:lstStyle/>
          <a:p>
            <a:r>
              <a:rPr lang="en-US" sz="2400" dirty="0"/>
              <a:t>70-90% resolve in a typical manner</a:t>
            </a:r>
          </a:p>
          <a:p>
            <a:endParaRPr lang="en-US" sz="2400" dirty="0"/>
          </a:p>
          <a:p>
            <a:r>
              <a:rPr lang="en-US" sz="2400" dirty="0"/>
              <a:t>14 days for adults</a:t>
            </a:r>
          </a:p>
          <a:p>
            <a:endParaRPr lang="en-US" sz="2400" dirty="0"/>
          </a:p>
          <a:p>
            <a:r>
              <a:rPr lang="en-US" sz="2400" dirty="0"/>
              <a:t>27 days for adolescents and children.</a:t>
            </a:r>
          </a:p>
          <a:p>
            <a:pPr marL="0" indent="0">
              <a:buNone/>
            </a:pPr>
            <a:endParaRPr lang="en-US" sz="2400" dirty="0"/>
          </a:p>
          <a:p>
            <a:endParaRPr lang="en-US" sz="2400" dirty="0"/>
          </a:p>
          <a:p>
            <a:pPr algn="l"/>
            <a:r>
              <a:rPr lang="en-US" sz="1800" b="0" i="0" u="none" strike="noStrike" baseline="0" dirty="0">
                <a:latin typeface="STIX-Regular"/>
              </a:rPr>
              <a:t>McCrory P, </a:t>
            </a:r>
            <a:r>
              <a:rPr lang="en-US" sz="1800" b="0" i="0" u="none" strike="noStrike" baseline="0" dirty="0" err="1">
                <a:latin typeface="STIX-Regular"/>
              </a:rPr>
              <a:t>Meeuwisse</a:t>
            </a:r>
            <a:r>
              <a:rPr lang="en-US" sz="1800" b="0" i="0" u="none" strike="noStrike" baseline="0" dirty="0">
                <a:latin typeface="STIX-Regular"/>
              </a:rPr>
              <a:t> W, Dvorak J, et al. Consensus statement on concussion in sport-the 5th international conference on concussion in sport held in Berlin, October 2016. Br J Sports Med.2017;51(11):838–47.</a:t>
            </a:r>
          </a:p>
          <a:p>
            <a:pPr algn="l"/>
            <a:r>
              <a:rPr lang="en-US" sz="1800" b="0" i="0" u="none" strike="noStrike" baseline="0" dirty="0" err="1">
                <a:latin typeface="STIX-Regular"/>
              </a:rPr>
              <a:t>Broglio</a:t>
            </a:r>
            <a:r>
              <a:rPr lang="en-US" sz="1800" b="0" i="0" u="none" strike="noStrike" baseline="0" dirty="0">
                <a:latin typeface="STIX-Regular"/>
              </a:rPr>
              <a:t> SP, Cantu RC, </a:t>
            </a:r>
            <a:r>
              <a:rPr lang="en-US" sz="1800" b="0" i="0" u="none" strike="noStrike" baseline="0" dirty="0" err="1">
                <a:latin typeface="STIX-Regular"/>
              </a:rPr>
              <a:t>Gioia</a:t>
            </a:r>
            <a:r>
              <a:rPr lang="en-US" sz="1800" b="0" i="0" u="none" strike="noStrike" baseline="0" dirty="0">
                <a:latin typeface="STIX-Regular"/>
              </a:rPr>
              <a:t> GA, et al. National Athletic Trainers’ Association position statement: management of sport concussion. </a:t>
            </a:r>
            <a:r>
              <a:rPr lang="fr-FR" sz="1800" b="0" i="0" u="none" strike="noStrike" baseline="0" dirty="0">
                <a:latin typeface="STIX-Regular"/>
              </a:rPr>
              <a:t>J </a:t>
            </a:r>
            <a:r>
              <a:rPr lang="fr-FR" sz="1800" b="0" i="0" u="none" strike="noStrike" baseline="0" dirty="0" err="1">
                <a:latin typeface="STIX-Regular"/>
              </a:rPr>
              <a:t>Athl</a:t>
            </a:r>
            <a:r>
              <a:rPr lang="fr-FR" sz="1800" b="0" i="0" u="none" strike="noStrike" baseline="0" dirty="0">
                <a:latin typeface="STIX-Regular"/>
              </a:rPr>
              <a:t> Train. 2014;49(2):245–65.</a:t>
            </a:r>
            <a:endParaRPr lang="en-US" sz="2400" dirty="0"/>
          </a:p>
        </p:txBody>
      </p:sp>
    </p:spTree>
    <p:extLst>
      <p:ext uri="{BB962C8B-B14F-4D97-AF65-F5344CB8AC3E}">
        <p14:creationId xmlns:p14="http://schemas.microsoft.com/office/powerpoint/2010/main" val="1050486415"/>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5863E4-5F6B-4461-39D3-2915CA919994}"/>
              </a:ext>
            </a:extLst>
          </p:cNvPr>
          <p:cNvSpPr>
            <a:spLocks noGrp="1"/>
          </p:cNvSpPr>
          <p:nvPr>
            <p:ph type="title"/>
          </p:nvPr>
        </p:nvSpPr>
        <p:spPr>
          <a:xfrm>
            <a:off x="983347" y="2251159"/>
            <a:ext cx="5936370" cy="1177841"/>
          </a:xfrm>
        </p:spPr>
        <p:txBody>
          <a:bodyPr vert="horz" lIns="91440" tIns="45720" rIns="91440" bIns="45720" rtlCol="0" anchor="b">
            <a:normAutofit/>
          </a:bodyPr>
          <a:lstStyle/>
          <a:p>
            <a:r>
              <a:rPr lang="en-US" sz="7200" kern="1200" dirty="0">
                <a:solidFill>
                  <a:srgbClr val="FFFFFF"/>
                </a:solidFill>
                <a:latin typeface="+mj-lt"/>
                <a:ea typeface="+mj-ea"/>
                <a:cs typeface="+mj-cs"/>
              </a:rPr>
              <a:t>Retire</a:t>
            </a:r>
          </a:p>
        </p:txBody>
      </p:sp>
    </p:spTree>
    <p:extLst>
      <p:ext uri="{BB962C8B-B14F-4D97-AF65-F5344CB8AC3E}">
        <p14:creationId xmlns:p14="http://schemas.microsoft.com/office/powerpoint/2010/main" val="880074555"/>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09575-9FCC-4B12-15C1-4875B54CD6D0}"/>
              </a:ext>
            </a:extLst>
          </p:cNvPr>
          <p:cNvSpPr>
            <a:spLocks noGrp="1"/>
          </p:cNvSpPr>
          <p:nvPr>
            <p:ph type="title"/>
          </p:nvPr>
        </p:nvSpPr>
        <p:spPr>
          <a:xfrm>
            <a:off x="5215445" y="4249132"/>
            <a:ext cx="6981853" cy="2287587"/>
          </a:xfrm>
        </p:spPr>
        <p:txBody>
          <a:bodyPr vert="horz" lIns="91440" tIns="45720" rIns="91440" bIns="45720" rtlCol="0" anchor="t">
            <a:normAutofit/>
          </a:bodyPr>
          <a:lstStyle/>
          <a:p>
            <a:r>
              <a:rPr lang="en-US" sz="6600" kern="1200" dirty="0">
                <a:solidFill>
                  <a:schemeClr val="bg1"/>
                </a:solidFill>
                <a:latin typeface="+mj-lt"/>
                <a:ea typeface="+mj-ea"/>
                <a:cs typeface="+mj-cs"/>
              </a:rPr>
              <a:t>What’s the big deal?</a:t>
            </a:r>
          </a:p>
        </p:txBody>
      </p:sp>
      <p:sp>
        <p:nvSpPr>
          <p:cNvPr id="12" name="Freeform: Shape 11">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ontract">
            <a:extLst>
              <a:ext uri="{FF2B5EF4-FFF2-40B4-BE49-F238E27FC236}">
                <a16:creationId xmlns:a16="http://schemas.microsoft.com/office/drawing/2014/main" id="{D8697082-4124-440D-D694-7AC62E5A1A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941" y="1301551"/>
            <a:ext cx="3440610" cy="3440610"/>
          </a:xfrm>
          <a:prstGeom prst="rect">
            <a:avLst/>
          </a:prstGeom>
        </p:spPr>
      </p:pic>
    </p:spTree>
    <p:extLst>
      <p:ext uri="{BB962C8B-B14F-4D97-AF65-F5344CB8AC3E}">
        <p14:creationId xmlns:p14="http://schemas.microsoft.com/office/powerpoint/2010/main" val="14816099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dirty="0"/>
              <a:t>Second Impact Syndrome</a:t>
            </a:r>
            <a:endParaRPr lang="en-US"/>
          </a:p>
        </p:txBody>
      </p:sp>
      <p:sp>
        <p:nvSpPr>
          <p:cNvPr id="3" name="Content Placeholder 2"/>
          <p:cNvSpPr>
            <a:spLocks noGrp="1"/>
          </p:cNvSpPr>
          <p:nvPr>
            <p:ph sz="quarter" idx="1"/>
          </p:nvPr>
        </p:nvSpPr>
        <p:spPr>
          <a:xfrm>
            <a:off x="2165569" y="1956816"/>
            <a:ext cx="7860863" cy="4024884"/>
          </a:xfrm>
        </p:spPr>
        <p:txBody>
          <a:bodyPr anchor="t">
            <a:normAutofit/>
          </a:bodyPr>
          <a:lstStyle/>
          <a:p>
            <a:r>
              <a:rPr lang="en-US" sz="2400"/>
              <a:t>Highly debated</a:t>
            </a:r>
          </a:p>
          <a:p>
            <a:r>
              <a:rPr lang="en-US" sz="2400"/>
              <a:t>Proposed brainstem herniation following second trauma when still recovering from a first</a:t>
            </a:r>
          </a:p>
          <a:p>
            <a:pPr lvl="1"/>
            <a:r>
              <a:rPr lang="en-US" dirty="0"/>
              <a:t>Cerebral vascular congestion causes cerebral edema</a:t>
            </a:r>
          </a:p>
          <a:p>
            <a:pPr lvl="1"/>
            <a:r>
              <a:rPr lang="en-US" dirty="0"/>
              <a:t>Disrupts cerebral </a:t>
            </a:r>
            <a:r>
              <a:rPr lang="en-US"/>
              <a:t>autoregulation</a:t>
            </a:r>
            <a:r>
              <a:rPr lang="en-US" dirty="0"/>
              <a:t> </a:t>
            </a:r>
          </a:p>
          <a:p>
            <a:pPr lvl="2"/>
            <a:r>
              <a:rPr lang="en-US" sz="2400"/>
              <a:t>Results in massive brain swelling</a:t>
            </a:r>
          </a:p>
          <a:p>
            <a:pPr lvl="2">
              <a:buNone/>
            </a:pPr>
            <a:endParaRPr lang="en-US" sz="2400"/>
          </a:p>
          <a:p>
            <a:r>
              <a:rPr lang="en-US" sz="2400"/>
              <a:t>Some argue that some people are predisposed to cerebral edema following the initial trauma and the second trauma is not the cause</a:t>
            </a:r>
          </a:p>
          <a:p>
            <a:endParaRPr lang="en-US" sz="2400"/>
          </a:p>
        </p:txBody>
      </p:sp>
    </p:spTree>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dirty="0"/>
              <a:t>Second Impact Syndrome</a:t>
            </a:r>
            <a:endParaRPr lang="en-US"/>
          </a:p>
        </p:txBody>
      </p:sp>
      <p:sp>
        <p:nvSpPr>
          <p:cNvPr id="3" name="Content Placeholder 2"/>
          <p:cNvSpPr>
            <a:spLocks noGrp="1"/>
          </p:cNvSpPr>
          <p:nvPr>
            <p:ph sz="quarter" idx="1"/>
          </p:nvPr>
        </p:nvSpPr>
        <p:spPr>
          <a:xfrm>
            <a:off x="2165569" y="1956816"/>
            <a:ext cx="7860863" cy="4024884"/>
          </a:xfrm>
        </p:spPr>
        <p:txBody>
          <a:bodyPr anchor="t">
            <a:normAutofit/>
          </a:bodyPr>
          <a:lstStyle/>
          <a:p>
            <a:endParaRPr lang="en-US" sz="2400"/>
          </a:p>
          <a:p>
            <a:r>
              <a:rPr lang="en-US" sz="2400"/>
              <a:t>A patient recovering from a concussion is more susceptible to sustaining another concussion in the initial 7-10 days</a:t>
            </a:r>
            <a:r>
              <a:rPr lang="en-US" sz="2400" baseline="-25000"/>
              <a:t>3</a:t>
            </a:r>
          </a:p>
          <a:p>
            <a:pPr marL="0" indent="0">
              <a:buNone/>
            </a:pPr>
            <a:endParaRPr lang="en-US" sz="2400" baseline="-25000"/>
          </a:p>
          <a:p>
            <a:r>
              <a:rPr lang="en-US" sz="2400"/>
              <a:t>We do not know how to identifiy this proposed at risk population so in my mind this is a mute point</a:t>
            </a:r>
          </a:p>
        </p:txBody>
      </p:sp>
    </p:spTree>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dirty="0"/>
              <a:t>Second Impact Syndrome</a:t>
            </a:r>
            <a:endParaRPr lang="en-US"/>
          </a:p>
        </p:txBody>
      </p:sp>
      <p:sp>
        <p:nvSpPr>
          <p:cNvPr id="3" name="Content Placeholder 2"/>
          <p:cNvSpPr>
            <a:spLocks noGrp="1"/>
          </p:cNvSpPr>
          <p:nvPr>
            <p:ph sz="quarter" idx="1"/>
          </p:nvPr>
        </p:nvSpPr>
        <p:spPr>
          <a:xfrm>
            <a:off x="2165569" y="1956816"/>
            <a:ext cx="7860863" cy="4024884"/>
          </a:xfrm>
        </p:spPr>
        <p:txBody>
          <a:bodyPr anchor="t">
            <a:normAutofit/>
          </a:bodyPr>
          <a:lstStyle/>
          <a:p>
            <a:endParaRPr lang="en-US" sz="2400"/>
          </a:p>
          <a:p>
            <a:endParaRPr lang="en-US" sz="2400"/>
          </a:p>
          <a:p>
            <a:r>
              <a:rPr lang="en-US" sz="2400"/>
              <a:t>Patients aged 12-18 appear to be at a higher risk for catastrophic injury</a:t>
            </a:r>
            <a:r>
              <a:rPr lang="en-US" sz="2400" baseline="-25000"/>
              <a:t>37</a:t>
            </a:r>
          </a:p>
          <a:p>
            <a:pPr lvl="1"/>
            <a:r>
              <a:rPr lang="en-US" dirty="0"/>
              <a:t>Children have a lower </a:t>
            </a:r>
            <a:r>
              <a:rPr lang="en-US"/>
              <a:t>autoregulation</a:t>
            </a:r>
            <a:r>
              <a:rPr lang="en-US" dirty="0"/>
              <a:t> of bloodflow</a:t>
            </a:r>
            <a:r>
              <a:rPr lang="en-US" baseline="-25000" dirty="0"/>
              <a:t>37</a:t>
            </a:r>
          </a:p>
          <a:p>
            <a:pPr lvl="1"/>
            <a:endParaRPr lang="en-US" baseline="-25000" dirty="0"/>
          </a:p>
          <a:p>
            <a:pPr lvl="1"/>
            <a:endParaRPr lang="en-US" baseline="-25000" dirty="0"/>
          </a:p>
          <a:p>
            <a:pPr lvl="1"/>
            <a:endParaRPr lang="en-US" baseline="-25000" dirty="0"/>
          </a:p>
          <a:p>
            <a:pPr lvl="1"/>
            <a:endParaRPr lang="en-US" dirty="0"/>
          </a:p>
          <a:p>
            <a:pPr>
              <a:buNone/>
            </a:pPr>
            <a:endParaRPr lang="en-US" sz="2400"/>
          </a:p>
        </p:txBody>
      </p:sp>
    </p:spTree>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dirty="0"/>
              <a:t>Second Impact Syndrome</a:t>
            </a:r>
            <a:endParaRPr lang="en-US"/>
          </a:p>
        </p:txBody>
      </p:sp>
      <p:sp>
        <p:nvSpPr>
          <p:cNvPr id="3" name="Content Placeholder 2"/>
          <p:cNvSpPr>
            <a:spLocks noGrp="1"/>
          </p:cNvSpPr>
          <p:nvPr>
            <p:ph sz="quarter" idx="1"/>
          </p:nvPr>
        </p:nvSpPr>
        <p:spPr>
          <a:xfrm>
            <a:off x="2165569" y="1956816"/>
            <a:ext cx="7860863" cy="4024884"/>
          </a:xfrm>
        </p:spPr>
        <p:txBody>
          <a:bodyPr anchor="t">
            <a:normAutofit/>
          </a:bodyPr>
          <a:lstStyle/>
          <a:p>
            <a:pPr marL="0" indent="0">
              <a:buNone/>
            </a:pPr>
            <a:endParaRPr lang="en-US" sz="2400" b="1" u="sng"/>
          </a:p>
          <a:p>
            <a:pPr marL="0" indent="0">
              <a:buNone/>
            </a:pPr>
            <a:endParaRPr lang="en-US" sz="2400" b="1" u="sng"/>
          </a:p>
          <a:p>
            <a:pPr marL="0" indent="0">
              <a:buNone/>
            </a:pPr>
            <a:r>
              <a:rPr lang="en-US" sz="2400" b="1" u="sng"/>
              <a:t>Reported to be responsible for 30-40 deaths in the past decade </a:t>
            </a:r>
            <a:r>
              <a:rPr lang="en-US" sz="2400" b="1" u="sng" baseline="-25000"/>
              <a:t>59</a:t>
            </a:r>
            <a:endParaRPr lang="en-US" sz="2400" b="1" u="sng"/>
          </a:p>
        </p:txBody>
      </p:sp>
    </p:spTree>
    <p:extLst>
      <p:ext uri="{BB962C8B-B14F-4D97-AF65-F5344CB8AC3E}">
        <p14:creationId xmlns:p14="http://schemas.microsoft.com/office/powerpoint/2010/main" val="3974888058"/>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dirty="0"/>
              <a:t>Second Impact Syndrome</a:t>
            </a:r>
            <a:endParaRPr lang="en-US"/>
          </a:p>
        </p:txBody>
      </p:sp>
      <p:sp>
        <p:nvSpPr>
          <p:cNvPr id="3" name="Content Placeholder 2"/>
          <p:cNvSpPr>
            <a:spLocks noGrp="1"/>
          </p:cNvSpPr>
          <p:nvPr>
            <p:ph sz="quarter" idx="1"/>
          </p:nvPr>
        </p:nvSpPr>
        <p:spPr>
          <a:xfrm>
            <a:off x="2165569" y="1956816"/>
            <a:ext cx="7860863" cy="4024884"/>
          </a:xfrm>
        </p:spPr>
        <p:txBody>
          <a:bodyPr anchor="t">
            <a:normAutofit/>
          </a:bodyPr>
          <a:lstStyle/>
          <a:p>
            <a:r>
              <a:rPr lang="en-US" sz="2400" b="1"/>
              <a:t>Opinion Statement:</a:t>
            </a:r>
          </a:p>
          <a:p>
            <a:pPr>
              <a:buNone/>
            </a:pPr>
            <a:endParaRPr lang="en-US" sz="2400"/>
          </a:p>
          <a:p>
            <a:pPr>
              <a:buNone/>
            </a:pPr>
            <a:r>
              <a:rPr lang="en-US" sz="2400" b="1"/>
              <a:t>Until we can define and understand the mechanism of Second Impact Syndrome every patient should be treated as though they are at risk for this potentially devastating situation</a:t>
            </a:r>
          </a:p>
        </p:txBody>
      </p:sp>
    </p:spTree>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Second Impact Syndrome Case Report</a:t>
            </a:r>
          </a:p>
        </p:txBody>
      </p:sp>
    </p:spTree>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tretch>
            <a:fillRect/>
          </a:stretch>
        </p:blipFill>
        <p:spPr bwMode="auto">
          <a:xfrm>
            <a:off x="643467" y="775699"/>
            <a:ext cx="10905066" cy="5306601"/>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p:cNvSpPr txBox="1"/>
          <p:nvPr/>
        </p:nvSpPr>
        <p:spPr>
          <a:xfrm>
            <a:off x="838198" y="1956390"/>
            <a:ext cx="7322290" cy="3907465"/>
          </a:xfrm>
          <a:prstGeom prst="rect">
            <a:avLst/>
          </a:prstGeom>
        </p:spPr>
        <p:txBody>
          <a:bodyPr vert="horz" lIns="91440" tIns="45720" rIns="91440" bIns="45720" rtlCol="0" anchor="t">
            <a:normAutofit fontScale="92500" lnSpcReduction="20000"/>
          </a:bodyPr>
          <a:lstStyle/>
          <a:p>
            <a:pPr marL="285750" indent="-228600">
              <a:lnSpc>
                <a:spcPct val="90000"/>
              </a:lnSpc>
              <a:spcAft>
                <a:spcPts val="600"/>
              </a:spcAft>
              <a:buFont typeface="Arial" panose="020B0604020202020204" pitchFamily="34" charset="0"/>
              <a:buChar char="•"/>
            </a:pPr>
            <a:r>
              <a:rPr lang="en-US" dirty="0"/>
              <a:t>17 year old male: Helmet to helmet hit on punt return</a:t>
            </a:r>
          </a:p>
          <a:p>
            <a:pPr marL="742950" lvl="1" indent="-228600">
              <a:lnSpc>
                <a:spcPct val="90000"/>
              </a:lnSpc>
              <a:spcAft>
                <a:spcPts val="600"/>
              </a:spcAft>
              <a:buFont typeface="Arial" panose="020B0604020202020204" pitchFamily="34" charset="0"/>
              <a:buChar char="•"/>
            </a:pPr>
            <a:r>
              <a:rPr lang="en-US" dirty="0"/>
              <a:t>“I feel dizzy, I can’t really see straight”</a:t>
            </a:r>
          </a:p>
          <a:p>
            <a:pPr marL="742950" lvl="1"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Played remaining 15 minutes with no apparent difficulty</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Was not reported to coach/training staff until after the game</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Reported headache attributed to hit</a:t>
            </a:r>
          </a:p>
          <a:p>
            <a:pPr marL="742950" lvl="1" indent="-228600">
              <a:lnSpc>
                <a:spcPct val="90000"/>
              </a:lnSpc>
              <a:spcAft>
                <a:spcPts val="600"/>
              </a:spcAft>
              <a:buFont typeface="Arial" panose="020B0604020202020204" pitchFamily="34" charset="0"/>
              <a:buChar char="•"/>
            </a:pPr>
            <a:r>
              <a:rPr lang="en-US" dirty="0"/>
              <a:t>“Hardest hit of his life”</a:t>
            </a:r>
          </a:p>
          <a:p>
            <a:pPr marL="742950" lvl="1"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Resumed regular activity next 3 days</a:t>
            </a:r>
          </a:p>
          <a:p>
            <a:pPr marL="742950" lvl="1" indent="-228600">
              <a:lnSpc>
                <a:spcPct val="90000"/>
              </a:lnSpc>
              <a:spcAft>
                <a:spcPts val="600"/>
              </a:spcAft>
              <a:buFont typeface="Arial" panose="020B0604020202020204" pitchFamily="34" charset="0"/>
              <a:buChar char="•"/>
            </a:pPr>
            <a:r>
              <a:rPr lang="en-US" dirty="0" err="1"/>
              <a:t>Faituge</a:t>
            </a:r>
            <a:endParaRPr lang="en-US" dirty="0"/>
          </a:p>
          <a:p>
            <a:pPr marL="742950" lvl="1" indent="-228600">
              <a:lnSpc>
                <a:spcPct val="90000"/>
              </a:lnSpc>
              <a:spcAft>
                <a:spcPts val="600"/>
              </a:spcAft>
              <a:buFont typeface="Arial" panose="020B0604020202020204" pitchFamily="34" charset="0"/>
              <a:buChar char="•"/>
            </a:pPr>
            <a:r>
              <a:rPr lang="en-US" dirty="0"/>
              <a:t>Persistent headache</a:t>
            </a:r>
          </a:p>
          <a:p>
            <a:pPr marL="1200150" lvl="2" indent="-228600">
              <a:lnSpc>
                <a:spcPct val="90000"/>
              </a:lnSpc>
              <a:spcAft>
                <a:spcPts val="600"/>
              </a:spcAft>
              <a:buFont typeface="Arial" panose="020B0604020202020204" pitchFamily="34" charset="0"/>
              <a:buChar char="•"/>
            </a:pPr>
            <a:r>
              <a:rPr lang="en-US" dirty="0"/>
              <a:t>Exacerbate by lateral upward gaze</a:t>
            </a:r>
          </a:p>
        </p:txBody>
      </p:sp>
    </p:spTree>
    <p:extLst>
      <p:ext uri="{BB962C8B-B14F-4D97-AF65-F5344CB8AC3E}">
        <p14:creationId xmlns:p14="http://schemas.microsoft.com/office/powerpoint/2010/main" val="276910203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8513-F337-5652-7EFD-ADCF78557668}"/>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a:t>Why this line of inquiry?</a:t>
            </a:r>
          </a:p>
        </p:txBody>
      </p:sp>
      <p:sp>
        <p:nvSpPr>
          <p:cNvPr id="11"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Wood human figure">
            <a:extLst>
              <a:ext uri="{FF2B5EF4-FFF2-40B4-BE49-F238E27FC236}">
                <a16:creationId xmlns:a16="http://schemas.microsoft.com/office/drawing/2014/main" id="{03BD6252-AE7E-535C-815C-5609DD7C6901}"/>
              </a:ext>
            </a:extLst>
          </p:cNvPr>
          <p:cNvPicPr>
            <a:picLocks noChangeAspect="1"/>
          </p:cNvPicPr>
          <p:nvPr/>
        </p:nvPicPr>
        <p:blipFill rotWithShape="1">
          <a:blip r:embed="rId3"/>
          <a:srcRect r="34755"/>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2239242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838198" y="1956390"/>
            <a:ext cx="7322290" cy="3907465"/>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500" b="1" u="sng"/>
              <a:t>Day 4</a:t>
            </a:r>
          </a:p>
          <a:p>
            <a:pPr marL="742950" lvl="1" indent="-228600">
              <a:lnSpc>
                <a:spcPct val="90000"/>
              </a:lnSpc>
              <a:spcAft>
                <a:spcPts val="600"/>
              </a:spcAft>
              <a:buFont typeface="Arial" panose="020B0604020202020204" pitchFamily="34" charset="0"/>
              <a:buChar char="•"/>
            </a:pPr>
            <a:r>
              <a:rPr lang="en-US" sz="1500"/>
              <a:t> following game asked to see doctor due to severe headache</a:t>
            </a:r>
          </a:p>
          <a:p>
            <a:pPr marL="1200150" lvl="2" indent="-228600">
              <a:lnSpc>
                <a:spcPct val="90000"/>
              </a:lnSpc>
              <a:spcAft>
                <a:spcPts val="600"/>
              </a:spcAft>
              <a:buFont typeface="Arial" panose="020B0604020202020204" pitchFamily="34" charset="0"/>
              <a:buChar char="•"/>
            </a:pPr>
            <a:r>
              <a:rPr lang="en-US" sz="1500"/>
              <a:t>Eval and neurological exam normal</a:t>
            </a:r>
          </a:p>
          <a:p>
            <a:pPr marL="1200150" lvl="2" indent="-228600">
              <a:lnSpc>
                <a:spcPct val="90000"/>
              </a:lnSpc>
              <a:spcAft>
                <a:spcPts val="600"/>
              </a:spcAft>
              <a:buFont typeface="Arial" panose="020B0604020202020204" pitchFamily="34" charset="0"/>
              <a:buChar char="•"/>
            </a:pPr>
            <a:r>
              <a:rPr lang="en-US" sz="1500"/>
              <a:t>Coordination and balange good</a:t>
            </a:r>
          </a:p>
          <a:p>
            <a:pPr marL="1200150" lvl="2" indent="-228600">
              <a:lnSpc>
                <a:spcPct val="90000"/>
              </a:lnSpc>
              <a:spcAft>
                <a:spcPts val="600"/>
              </a:spcAft>
              <a:buFont typeface="Arial" panose="020B0604020202020204" pitchFamily="34" charset="0"/>
              <a:buChar char="•"/>
            </a:pPr>
            <a:r>
              <a:rPr lang="en-US" sz="1500"/>
              <a:t>Fundoscopic exam grossly normal</a:t>
            </a:r>
          </a:p>
          <a:p>
            <a:pPr marL="1200150" lvl="2" indent="-228600">
              <a:lnSpc>
                <a:spcPct val="90000"/>
              </a:lnSpc>
              <a:spcAft>
                <a:spcPts val="600"/>
              </a:spcAft>
              <a:buFont typeface="Arial" panose="020B0604020202020204" pitchFamily="34" charset="0"/>
              <a:buChar char="•"/>
            </a:pPr>
            <a:r>
              <a:rPr lang="en-US" sz="1500"/>
              <a:t>Mental status exam normal</a:t>
            </a:r>
          </a:p>
          <a:p>
            <a:pPr marL="1200150" lvl="2" indent="-228600">
              <a:lnSpc>
                <a:spcPct val="90000"/>
              </a:lnSpc>
              <a:spcAft>
                <a:spcPts val="600"/>
              </a:spcAft>
              <a:buFont typeface="Arial" panose="020B0604020202020204" pitchFamily="34" charset="0"/>
              <a:buChar char="•"/>
            </a:pPr>
            <a:endParaRPr lang="en-US" sz="1500"/>
          </a:p>
          <a:p>
            <a:pPr marL="742950" lvl="1" indent="-228600">
              <a:lnSpc>
                <a:spcPct val="90000"/>
              </a:lnSpc>
              <a:spcAft>
                <a:spcPts val="600"/>
              </a:spcAft>
              <a:buFont typeface="Arial" panose="020B0604020202020204" pitchFamily="34" charset="0"/>
              <a:buChar char="•"/>
            </a:pPr>
            <a:r>
              <a:rPr lang="en-US" sz="1500"/>
              <a:t>Unenhanced CT reported normal at initial reading </a:t>
            </a:r>
            <a:r>
              <a:rPr lang="en-US" sz="1500" b="1" u="sng"/>
              <a:t>and by several neuroradiologists and neurosurgeons following</a:t>
            </a:r>
          </a:p>
          <a:p>
            <a:pPr marL="742950" lvl="1" indent="-228600">
              <a:lnSpc>
                <a:spcPct val="90000"/>
              </a:lnSpc>
              <a:spcAft>
                <a:spcPts val="600"/>
              </a:spcAft>
              <a:buFont typeface="Arial" panose="020B0604020202020204" pitchFamily="34" charset="0"/>
              <a:buChar char="•"/>
            </a:pPr>
            <a:endParaRPr lang="en-US" sz="1500" b="1" u="sng"/>
          </a:p>
          <a:p>
            <a:pPr marL="742950" lvl="1" indent="-228600">
              <a:lnSpc>
                <a:spcPct val="90000"/>
              </a:lnSpc>
              <a:spcAft>
                <a:spcPts val="600"/>
              </a:spcAft>
              <a:buFont typeface="Arial" panose="020B0604020202020204" pitchFamily="34" charset="0"/>
              <a:buChar char="•"/>
            </a:pPr>
            <a:r>
              <a:rPr lang="en-US" sz="1500"/>
              <a:t>Doctor advised patient refrain from practice until symptoms resolved</a:t>
            </a:r>
          </a:p>
          <a:p>
            <a:pPr marL="742950" lvl="1" indent="-228600">
              <a:lnSpc>
                <a:spcPct val="90000"/>
              </a:lnSpc>
              <a:spcAft>
                <a:spcPts val="600"/>
              </a:spcAft>
              <a:buFont typeface="Arial" panose="020B0604020202020204" pitchFamily="34" charset="0"/>
              <a:buChar char="•"/>
            </a:pPr>
            <a:endParaRPr lang="en-US" sz="1500"/>
          </a:p>
          <a:p>
            <a:pPr marL="742950" lvl="1" indent="-228600">
              <a:lnSpc>
                <a:spcPct val="90000"/>
              </a:lnSpc>
              <a:spcAft>
                <a:spcPts val="600"/>
              </a:spcAft>
              <a:buFont typeface="Arial" panose="020B0604020202020204" pitchFamily="34" charset="0"/>
              <a:buChar char="•"/>
            </a:pPr>
            <a:r>
              <a:rPr lang="en-US" sz="1500" b="1"/>
              <a:t>Patient returned to practice that day</a:t>
            </a:r>
          </a:p>
          <a:p>
            <a:pPr indent="-228600">
              <a:lnSpc>
                <a:spcPct val="90000"/>
              </a:lnSpc>
              <a:spcAft>
                <a:spcPts val="600"/>
              </a:spcAft>
              <a:buFont typeface="Arial" panose="020B0604020202020204" pitchFamily="34" charset="0"/>
              <a:buChar char="•"/>
            </a:pPr>
            <a:endParaRPr lang="en-US" sz="1500"/>
          </a:p>
        </p:txBody>
      </p:sp>
    </p:spTree>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26243" y="970962"/>
            <a:ext cx="7934245" cy="489289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600" b="1" u="sng" dirty="0"/>
              <a:t>Day 5</a:t>
            </a:r>
            <a:endParaRPr lang="en-US" sz="1600" dirty="0"/>
          </a:p>
          <a:p>
            <a:pPr marL="742950" lvl="1" indent="-228600">
              <a:lnSpc>
                <a:spcPct val="90000"/>
              </a:lnSpc>
              <a:spcAft>
                <a:spcPts val="600"/>
              </a:spcAft>
              <a:buFont typeface="Arial" panose="020B0604020202020204" pitchFamily="34" charset="0"/>
              <a:buChar char="•"/>
            </a:pPr>
            <a:r>
              <a:rPr lang="en-US" sz="1600" dirty="0"/>
              <a:t>Patient complained of persistent headache/apparent difficulty with concentration</a:t>
            </a:r>
          </a:p>
          <a:p>
            <a:pPr marL="742950" lvl="1"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Full dress practice slow to get up following fourth hitting drill</a:t>
            </a:r>
          </a:p>
          <a:p>
            <a:pPr marL="742950" lvl="1" indent="-228600">
              <a:lnSpc>
                <a:spcPct val="90000"/>
              </a:lnSpc>
              <a:spcAft>
                <a:spcPts val="600"/>
              </a:spcAft>
              <a:buFont typeface="Arial" panose="020B0604020202020204" pitchFamily="34" charset="0"/>
              <a:buChar char="•"/>
            </a:pPr>
            <a:endParaRPr lang="en-US" sz="1600" dirty="0"/>
          </a:p>
          <a:p>
            <a:pPr marL="1200150" lvl="2" indent="-228600">
              <a:lnSpc>
                <a:spcPct val="90000"/>
              </a:lnSpc>
              <a:spcAft>
                <a:spcPts val="600"/>
              </a:spcAft>
              <a:buFont typeface="Arial" panose="020B0604020202020204" pitchFamily="34" charset="0"/>
              <a:buChar char="•"/>
            </a:pPr>
            <a:r>
              <a:rPr lang="en-US" sz="1600" dirty="0"/>
              <a:t>Reported being “OK” to teammate but had headache</a:t>
            </a:r>
          </a:p>
          <a:p>
            <a:pPr marL="1200150" lvl="2"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Several plays later dropped to his knees</a:t>
            </a:r>
          </a:p>
          <a:p>
            <a:pPr marL="1200150" lvl="2" indent="-228600">
              <a:lnSpc>
                <a:spcPct val="90000"/>
              </a:lnSpc>
              <a:spcAft>
                <a:spcPts val="600"/>
              </a:spcAft>
              <a:buFont typeface="Arial" panose="020B0604020202020204" pitchFamily="34" charset="0"/>
              <a:buChar char="•"/>
            </a:pPr>
            <a:r>
              <a:rPr lang="en-US" sz="1600" dirty="0"/>
              <a:t>Dizziness</a:t>
            </a:r>
          </a:p>
          <a:p>
            <a:pPr marL="1200150" lvl="2" indent="-228600">
              <a:lnSpc>
                <a:spcPct val="90000"/>
              </a:lnSpc>
              <a:spcAft>
                <a:spcPts val="600"/>
              </a:spcAft>
              <a:buFont typeface="Arial" panose="020B0604020202020204" pitchFamily="34" charset="0"/>
              <a:buChar char="•"/>
            </a:pPr>
            <a:r>
              <a:rPr lang="en-US" sz="1600" dirty="0"/>
              <a:t>Headache</a:t>
            </a:r>
          </a:p>
          <a:p>
            <a:pPr marL="1200150" lvl="2" indent="-228600">
              <a:lnSpc>
                <a:spcPct val="90000"/>
              </a:lnSpc>
              <a:spcAft>
                <a:spcPts val="600"/>
              </a:spcAft>
              <a:buFont typeface="Arial" panose="020B0604020202020204" pitchFamily="34" charset="0"/>
              <a:buChar char="•"/>
            </a:pPr>
            <a:r>
              <a:rPr lang="en-US" sz="1600" dirty="0"/>
              <a:t>Could not feel legs</a:t>
            </a:r>
          </a:p>
          <a:p>
            <a:pPr marL="1200150" lvl="2"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Became unresponsive</a:t>
            </a:r>
          </a:p>
          <a:p>
            <a:pPr marL="742950" lvl="1"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General seizure activity</a:t>
            </a:r>
          </a:p>
        </p:txBody>
      </p:sp>
    </p:spTree>
    <p:extLst>
      <p:ext uri="{BB962C8B-B14F-4D97-AF65-F5344CB8AC3E}">
        <p14:creationId xmlns:p14="http://schemas.microsoft.com/office/powerpoint/2010/main" val="2897040718"/>
      </p:ext>
    </p:extLst>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838198" y="1956390"/>
            <a:ext cx="7322290" cy="390746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b="1" u="sng"/>
              <a:t>Day 5 Continued</a:t>
            </a:r>
          </a:p>
          <a:p>
            <a:pPr indent="-228600">
              <a:lnSpc>
                <a:spcPct val="90000"/>
              </a:lnSpc>
              <a:spcAft>
                <a:spcPts val="600"/>
              </a:spcAft>
              <a:buFont typeface="Arial" panose="020B0604020202020204" pitchFamily="34" charset="0"/>
              <a:buChar char="•"/>
            </a:pPr>
            <a:endParaRPr lang="en-US" sz="2400" b="1" u="sng"/>
          </a:p>
          <a:p>
            <a:pPr marL="742950" lvl="1" indent="-228600">
              <a:lnSpc>
                <a:spcPct val="90000"/>
              </a:lnSpc>
              <a:spcAft>
                <a:spcPts val="600"/>
              </a:spcAft>
              <a:buFont typeface="Arial" panose="020B0604020202020204" pitchFamily="34" charset="0"/>
              <a:buChar char="•"/>
            </a:pPr>
            <a:r>
              <a:rPr lang="en-US" sz="2400"/>
              <a:t>Taken to ER intubated and CT showed thin bilateral subdural hematoma</a:t>
            </a:r>
          </a:p>
          <a:p>
            <a:pPr marL="742950" lvl="1" indent="-228600">
              <a:lnSpc>
                <a:spcPct val="90000"/>
              </a:lnSpc>
              <a:spcAft>
                <a:spcPts val="600"/>
              </a:spcAft>
              <a:buFont typeface="Arial" panose="020B0604020202020204" pitchFamily="34" charset="0"/>
              <a:buChar char="•"/>
            </a:pPr>
            <a:endParaRPr lang="en-US" sz="2400"/>
          </a:p>
          <a:p>
            <a:pPr marL="1200150" lvl="2" indent="-228600">
              <a:lnSpc>
                <a:spcPct val="90000"/>
              </a:lnSpc>
              <a:spcAft>
                <a:spcPts val="600"/>
              </a:spcAft>
              <a:buFont typeface="Arial" panose="020B0604020202020204" pitchFamily="34" charset="0"/>
              <a:buChar char="•"/>
            </a:pPr>
            <a:r>
              <a:rPr lang="en-US" sz="2400"/>
              <a:t>Treated with medication </a:t>
            </a:r>
          </a:p>
          <a:p>
            <a:pPr marL="1200150" lvl="2" indent="-228600">
              <a:lnSpc>
                <a:spcPct val="90000"/>
              </a:lnSpc>
              <a:spcAft>
                <a:spcPts val="600"/>
              </a:spcAft>
              <a:buFont typeface="Arial" panose="020B0604020202020204" pitchFamily="34" charset="0"/>
              <a:buChar char="•"/>
            </a:pPr>
            <a:endParaRPr lang="en-US" sz="2400"/>
          </a:p>
          <a:p>
            <a:pPr marL="1200150" lvl="2" indent="-228600">
              <a:lnSpc>
                <a:spcPct val="90000"/>
              </a:lnSpc>
              <a:spcAft>
                <a:spcPts val="600"/>
              </a:spcAft>
              <a:buFont typeface="Arial" panose="020B0604020202020204" pitchFamily="34" charset="0"/>
              <a:buChar char="•"/>
            </a:pPr>
            <a:r>
              <a:rPr lang="en-US" sz="2400"/>
              <a:t>Aeromedical transport to Indiana University school of medicine</a:t>
            </a:r>
          </a:p>
          <a:p>
            <a:pPr indent="-228600">
              <a:lnSpc>
                <a:spcPct val="90000"/>
              </a:lnSpc>
              <a:spcAft>
                <a:spcPts val="600"/>
              </a:spcAft>
              <a:buFont typeface="Arial" panose="020B0604020202020204" pitchFamily="34" charset="0"/>
              <a:buChar char="•"/>
            </a:pPr>
            <a:endParaRPr lang="en-US" sz="2400" b="1" u="sng"/>
          </a:p>
        </p:txBody>
      </p:sp>
    </p:spTree>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a:xfrm>
            <a:off x="804672" y="1412489"/>
            <a:ext cx="2871095" cy="2156621"/>
          </a:xfrm>
        </p:spPr>
        <p:txBody>
          <a:bodyPr anchor="t">
            <a:normAutofit fontScale="90000"/>
          </a:bodyPr>
          <a:lstStyle/>
          <a:p>
            <a:r>
              <a:rPr lang="en-US" sz="3100" b="1" u="sng">
                <a:solidFill>
                  <a:srgbClr val="FFFFFF"/>
                </a:solidFill>
              </a:rPr>
              <a:t>Indiana University School of Medicine</a:t>
            </a:r>
            <a:br>
              <a:rPr lang="en-US" sz="3100">
                <a:solidFill>
                  <a:srgbClr val="FFFFFF"/>
                </a:solidFill>
              </a:rPr>
            </a:br>
            <a:endParaRPr lang="en-US" sz="3100">
              <a:solidFill>
                <a:srgbClr val="FFFFFF"/>
              </a:solidFill>
            </a:endParaRPr>
          </a:p>
        </p:txBody>
      </p:sp>
      <p:sp>
        <p:nvSpPr>
          <p:cNvPr id="8" name="Content Placeholder 7"/>
          <p:cNvSpPr>
            <a:spLocks noGrp="1"/>
          </p:cNvSpPr>
          <p:nvPr>
            <p:ph sz="half" idx="1"/>
          </p:nvPr>
        </p:nvSpPr>
        <p:spPr>
          <a:xfrm>
            <a:off x="5198993" y="1412489"/>
            <a:ext cx="2926080" cy="4363844"/>
          </a:xfrm>
        </p:spPr>
        <p:txBody>
          <a:bodyPr>
            <a:normAutofit/>
          </a:bodyPr>
          <a:lstStyle/>
          <a:p>
            <a:pPr>
              <a:buFont typeface="Arial" pitchFamily="34" charset="0"/>
              <a:buChar char="•"/>
            </a:pPr>
            <a:r>
              <a:rPr lang="en-US" sz="2000"/>
              <a:t>BP: 143/79</a:t>
            </a:r>
          </a:p>
          <a:p>
            <a:pPr>
              <a:buFont typeface="Arial" pitchFamily="34" charset="0"/>
              <a:buChar char="•"/>
            </a:pPr>
            <a:r>
              <a:rPr lang="en-US" sz="2000"/>
              <a:t>HR: 93</a:t>
            </a:r>
          </a:p>
          <a:p>
            <a:pPr>
              <a:buFont typeface="Arial" pitchFamily="34" charset="0"/>
              <a:buChar char="•"/>
            </a:pPr>
            <a:r>
              <a:rPr lang="en-US" sz="2000"/>
              <a:t>Glasgow Coma scale 7T (intubation)</a:t>
            </a:r>
          </a:p>
          <a:p>
            <a:pPr lvl="1">
              <a:buFont typeface="Arial" pitchFamily="34" charset="0"/>
              <a:buChar char="•"/>
            </a:pPr>
            <a:r>
              <a:rPr lang="en-US" sz="2000"/>
              <a:t>Eye open to noxious stimulus</a:t>
            </a:r>
          </a:p>
          <a:p>
            <a:pPr lvl="1">
              <a:buFont typeface="Arial" pitchFamily="34" charset="0"/>
              <a:buChar char="•"/>
            </a:pPr>
            <a:r>
              <a:rPr lang="en-US" sz="2000"/>
              <a:t>Bilateral withdrawl upper extremities</a:t>
            </a:r>
          </a:p>
          <a:p>
            <a:pPr lvl="1">
              <a:buFont typeface="Arial" pitchFamily="34" charset="0"/>
              <a:buChar char="•"/>
            </a:pPr>
            <a:r>
              <a:rPr lang="en-US" sz="2000"/>
              <a:t>Mixed leg posturing</a:t>
            </a:r>
          </a:p>
          <a:p>
            <a:pPr lvl="1">
              <a:buFont typeface="Arial" pitchFamily="34" charset="0"/>
              <a:buChar char="•"/>
            </a:pPr>
            <a:r>
              <a:rPr lang="en-US" sz="2000"/>
              <a:t>Pupils 3mm and sluggish</a:t>
            </a:r>
          </a:p>
          <a:p>
            <a:pPr>
              <a:buFont typeface="Arial" pitchFamily="34" charset="0"/>
              <a:buChar char="•"/>
            </a:pPr>
            <a:r>
              <a:rPr lang="en-US" sz="2000"/>
              <a:t>Grade 3+ reflexes through out</a:t>
            </a:r>
          </a:p>
          <a:p>
            <a:endParaRPr lang="en-US" sz="2000"/>
          </a:p>
        </p:txBody>
      </p:sp>
      <p:sp>
        <p:nvSpPr>
          <p:cNvPr id="9" name="Content Placeholder 8"/>
          <p:cNvSpPr>
            <a:spLocks noGrp="1"/>
          </p:cNvSpPr>
          <p:nvPr>
            <p:ph sz="half" idx="2"/>
          </p:nvPr>
        </p:nvSpPr>
        <p:spPr>
          <a:xfrm>
            <a:off x="8451604" y="1412489"/>
            <a:ext cx="2926080" cy="4363844"/>
          </a:xfrm>
        </p:spPr>
        <p:txBody>
          <a:bodyPr>
            <a:normAutofit/>
          </a:bodyPr>
          <a:lstStyle/>
          <a:p>
            <a:pPr>
              <a:buFont typeface="Arial" pitchFamily="34" charset="0"/>
              <a:buChar char="•"/>
            </a:pPr>
            <a:r>
              <a:rPr lang="en-US" sz="1700"/>
              <a:t>Bilateral clonus</a:t>
            </a:r>
          </a:p>
          <a:p>
            <a:pPr>
              <a:buFont typeface="Arial" pitchFamily="34" charset="0"/>
              <a:buChar char="•"/>
            </a:pPr>
            <a:r>
              <a:rPr lang="en-US" sz="1700"/>
              <a:t>Absent babinski reflex </a:t>
            </a:r>
          </a:p>
          <a:p>
            <a:pPr>
              <a:buFont typeface="Arial" pitchFamily="34" charset="0"/>
              <a:buChar char="•"/>
            </a:pPr>
            <a:r>
              <a:rPr lang="en-US" sz="1700"/>
              <a:t>Non-contrast CT</a:t>
            </a:r>
          </a:p>
          <a:p>
            <a:pPr lvl="1">
              <a:buFont typeface="Arial" pitchFamily="34" charset="0"/>
              <a:buChar char="•"/>
            </a:pPr>
            <a:r>
              <a:rPr lang="en-US" sz="1700"/>
              <a:t>Subdural dematomas bilateral</a:t>
            </a:r>
          </a:p>
          <a:p>
            <a:pPr lvl="1">
              <a:buFont typeface="Arial" pitchFamily="34" charset="0"/>
              <a:buChar char="•"/>
            </a:pPr>
            <a:r>
              <a:rPr lang="en-US" sz="1700"/>
              <a:t>Mild cerebral swelling</a:t>
            </a:r>
          </a:p>
          <a:p>
            <a:pPr>
              <a:buFont typeface="Arial" pitchFamily="34" charset="0"/>
              <a:buChar char="•"/>
            </a:pPr>
            <a:r>
              <a:rPr lang="en-US" sz="1700"/>
              <a:t>Coagulation, chemistry panel, urine toxicology all normal</a:t>
            </a:r>
          </a:p>
          <a:p>
            <a:pPr>
              <a:buFont typeface="Arial" pitchFamily="34" charset="0"/>
              <a:buChar char="•"/>
            </a:pPr>
            <a:r>
              <a:rPr lang="en-US" sz="1700"/>
              <a:t>Intracranial Pressure (ICP) 25-30mm Hg </a:t>
            </a:r>
          </a:p>
          <a:p>
            <a:pPr lvl="1">
              <a:buFont typeface="Arial" pitchFamily="34" charset="0"/>
              <a:buChar char="•"/>
            </a:pPr>
            <a:r>
              <a:rPr lang="en-US" sz="1700"/>
              <a:t>Normal ICP 5-15 mm Hg</a:t>
            </a:r>
          </a:p>
          <a:p>
            <a:pPr>
              <a:buNone/>
            </a:pPr>
            <a:endParaRPr lang="en-US" sz="1700"/>
          </a:p>
        </p:txBody>
      </p:sp>
    </p:spTree>
    <p:extLst>
      <p:ext uri="{BB962C8B-B14F-4D97-AF65-F5344CB8AC3E}">
        <p14:creationId xmlns:p14="http://schemas.microsoft.com/office/powerpoint/2010/main" val="178086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165569" y="1956816"/>
            <a:ext cx="7860863" cy="40248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u="sng"/>
              <a:t>MRI of brain and C/S</a:t>
            </a:r>
          </a:p>
          <a:p>
            <a:pPr lvl="1" indent="-228600">
              <a:lnSpc>
                <a:spcPct val="90000"/>
              </a:lnSpc>
              <a:spcAft>
                <a:spcPts val="600"/>
              </a:spcAft>
              <a:buFont typeface="Arial" panose="020B0604020202020204" pitchFamily="34" charset="0"/>
              <a:buChar char="•"/>
            </a:pPr>
            <a:r>
              <a:rPr lang="en-US" sz="2000"/>
              <a:t>Mild downward transtentorial herniation </a:t>
            </a:r>
          </a:p>
          <a:p>
            <a:pPr lvl="1" indent="-228600">
              <a:lnSpc>
                <a:spcPct val="90000"/>
              </a:lnSpc>
              <a:spcAft>
                <a:spcPts val="600"/>
              </a:spcAft>
              <a:buFont typeface="Arial" panose="020B0604020202020204" pitchFamily="34" charset="0"/>
              <a:buChar char="•"/>
            </a:pPr>
            <a:r>
              <a:rPr lang="en-US" sz="2000"/>
              <a:t>Bilateral subdural hematomas</a:t>
            </a:r>
          </a:p>
          <a:p>
            <a:pPr lvl="1" indent="-228600">
              <a:lnSpc>
                <a:spcPct val="90000"/>
              </a:lnSpc>
              <a:spcAft>
                <a:spcPts val="600"/>
              </a:spcAft>
              <a:buFont typeface="Arial" panose="020B0604020202020204" pitchFamily="34" charset="0"/>
              <a:buChar char="•"/>
            </a:pPr>
            <a:r>
              <a:rPr lang="en-US" sz="2000"/>
              <a:t>Restricted diffusion in medial left thalamus</a:t>
            </a:r>
          </a:p>
          <a:p>
            <a:pPr lvl="1" indent="-228600">
              <a:lnSpc>
                <a:spcPct val="90000"/>
              </a:lnSpc>
              <a:spcAft>
                <a:spcPts val="600"/>
              </a:spcAft>
              <a:buFont typeface="Arial" panose="020B0604020202020204" pitchFamily="34" charset="0"/>
              <a:buChar char="•"/>
            </a:pPr>
            <a:r>
              <a:rPr lang="en-US" sz="2000"/>
              <a:t>Caudal displacement of the midline structures, thalamus and hypothalamus</a:t>
            </a:r>
          </a:p>
          <a:p>
            <a:pPr lvl="1"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b="1" u="sng"/>
              <a:t>NO EVIDENCE OF</a:t>
            </a:r>
          </a:p>
          <a:p>
            <a:pPr lvl="1" indent="-228600">
              <a:lnSpc>
                <a:spcPct val="90000"/>
              </a:lnSpc>
              <a:spcAft>
                <a:spcPts val="600"/>
              </a:spcAft>
              <a:buFont typeface="Arial" panose="020B0604020202020204" pitchFamily="34" charset="0"/>
              <a:buChar char="•"/>
            </a:pPr>
            <a:r>
              <a:rPr lang="en-US" sz="2000"/>
              <a:t>Upper cervical spinal cord injury</a:t>
            </a:r>
          </a:p>
          <a:p>
            <a:pPr lvl="1" indent="-228600">
              <a:lnSpc>
                <a:spcPct val="90000"/>
              </a:lnSpc>
              <a:spcAft>
                <a:spcPts val="600"/>
              </a:spcAft>
              <a:buFont typeface="Arial" panose="020B0604020202020204" pitchFamily="34" charset="0"/>
              <a:buChar char="•"/>
            </a:pPr>
            <a:r>
              <a:rPr lang="en-US" sz="2000"/>
              <a:t>White matter shear injury</a:t>
            </a:r>
          </a:p>
          <a:p>
            <a:pPr lvl="1" indent="-228600">
              <a:lnSpc>
                <a:spcPct val="90000"/>
              </a:lnSpc>
              <a:spcAft>
                <a:spcPts val="600"/>
              </a:spcAft>
              <a:buFont typeface="Arial" panose="020B0604020202020204" pitchFamily="34" charset="0"/>
              <a:buChar char="•"/>
            </a:pPr>
            <a:r>
              <a:rPr lang="en-US" sz="2000"/>
              <a:t>Cerebral edema</a:t>
            </a:r>
          </a:p>
          <a:p>
            <a:pPr lvl="1" indent="-228600">
              <a:lnSpc>
                <a:spcPct val="90000"/>
              </a:lnSpc>
              <a:spcAft>
                <a:spcPts val="600"/>
              </a:spcAft>
              <a:buFont typeface="Arial" panose="020B0604020202020204" pitchFamily="34" charset="0"/>
              <a:buChar char="•"/>
            </a:pPr>
            <a:endParaRPr lang="en-US" sz="2000"/>
          </a:p>
        </p:txBody>
      </p:sp>
    </p:spTree>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BD1C87D-7B83-49A8-844E-433D32C45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024938"/>
            <a:ext cx="6413262" cy="5833063"/>
          </a:xfrm>
          <a:custGeom>
            <a:avLst/>
            <a:gdLst>
              <a:gd name="connsiteX0" fmla="*/ 343517 w 6413262"/>
              <a:gd name="connsiteY0" fmla="*/ 5832222 h 5833063"/>
              <a:gd name="connsiteX1" fmla="*/ 6335225 w 6413262"/>
              <a:gd name="connsiteY1" fmla="*/ 835839 h 5833063"/>
              <a:gd name="connsiteX2" fmla="*/ 6411127 w 6413262"/>
              <a:gd name="connsiteY2" fmla="*/ 123790 h 5833063"/>
              <a:gd name="connsiteX3" fmla="*/ 6413262 w 6413262"/>
              <a:gd name="connsiteY3" fmla="*/ 0 h 5833063"/>
              <a:gd name="connsiteX4" fmla="*/ 0 w 6413262"/>
              <a:gd name="connsiteY4" fmla="*/ 0 h 5833063"/>
              <a:gd name="connsiteX5" fmla="*/ 0 w 6413262"/>
              <a:gd name="connsiteY5" fmla="*/ 5815521 h 5833063"/>
              <a:gd name="connsiteX6" fmla="*/ 51379 w 6413262"/>
              <a:gd name="connsiteY6" fmla="*/ 5820166 h 5833063"/>
              <a:gd name="connsiteX7" fmla="*/ 343517 w 6413262"/>
              <a:gd name="connsiteY7" fmla="*/ 5832222 h 58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262" h="5833063">
                <a:moveTo>
                  <a:pt x="343517" y="5832222"/>
                </a:moveTo>
                <a:cubicBezTo>
                  <a:pt x="3254747" y="5881130"/>
                  <a:pt x="5841718" y="3794544"/>
                  <a:pt x="6335225" y="835839"/>
                </a:cubicBezTo>
                <a:cubicBezTo>
                  <a:pt x="6375023" y="597235"/>
                  <a:pt x="6400103" y="359575"/>
                  <a:pt x="6411127" y="123790"/>
                </a:cubicBezTo>
                <a:lnTo>
                  <a:pt x="6413262" y="0"/>
                </a:lnTo>
                <a:lnTo>
                  <a:pt x="0" y="0"/>
                </a:lnTo>
                <a:lnTo>
                  <a:pt x="0" y="5815521"/>
                </a:lnTo>
                <a:lnTo>
                  <a:pt x="51379" y="5820166"/>
                </a:lnTo>
                <a:cubicBezTo>
                  <a:pt x="149075" y="5826589"/>
                  <a:pt x="246476" y="5830592"/>
                  <a:pt x="343517" y="58322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1703047A-2C9B-4E2C-9A75-B67521B6D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324648"/>
            <a:ext cx="6110122" cy="5533351"/>
          </a:xfrm>
          <a:custGeom>
            <a:avLst/>
            <a:gdLst>
              <a:gd name="connsiteX0" fmla="*/ 324583 w 6110122"/>
              <a:gd name="connsiteY0" fmla="*/ 5532549 h 5533351"/>
              <a:gd name="connsiteX1" fmla="*/ 6035604 w 6110122"/>
              <a:gd name="connsiteY1" fmla="*/ 770225 h 5533351"/>
              <a:gd name="connsiteX2" fmla="*/ 6088871 w 6110122"/>
              <a:gd name="connsiteY2" fmla="*/ 362020 h 5533351"/>
              <a:gd name="connsiteX3" fmla="*/ 6110122 w 6110122"/>
              <a:gd name="connsiteY3" fmla="*/ 0 h 5533351"/>
              <a:gd name="connsiteX4" fmla="*/ 0 w 6110122"/>
              <a:gd name="connsiteY4" fmla="*/ 0 h 5533351"/>
              <a:gd name="connsiteX5" fmla="*/ 0 w 6110122"/>
              <a:gd name="connsiteY5" fmla="*/ 5516887 h 5533351"/>
              <a:gd name="connsiteX6" fmla="*/ 46130 w 6110122"/>
              <a:gd name="connsiteY6" fmla="*/ 5521057 h 5533351"/>
              <a:gd name="connsiteX7" fmla="*/ 324583 w 6110122"/>
              <a:gd name="connsiteY7" fmla="*/ 5532549 h 5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0122" h="5533351">
                <a:moveTo>
                  <a:pt x="324583" y="5532549"/>
                </a:moveTo>
                <a:cubicBezTo>
                  <a:pt x="3099434" y="5579166"/>
                  <a:pt x="5565217" y="3590326"/>
                  <a:pt x="6035604" y="770225"/>
                </a:cubicBezTo>
                <a:cubicBezTo>
                  <a:pt x="6058365" y="633768"/>
                  <a:pt x="6076076" y="497636"/>
                  <a:pt x="6088871" y="362020"/>
                </a:cubicBezTo>
                <a:lnTo>
                  <a:pt x="6110122" y="0"/>
                </a:lnTo>
                <a:lnTo>
                  <a:pt x="0" y="0"/>
                </a:lnTo>
                <a:lnTo>
                  <a:pt x="0" y="5516887"/>
                </a:lnTo>
                <a:lnTo>
                  <a:pt x="46130" y="5521057"/>
                </a:lnTo>
                <a:cubicBezTo>
                  <a:pt x="139249" y="5527179"/>
                  <a:pt x="232088" y="5530995"/>
                  <a:pt x="324583" y="5532549"/>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6570921" y="600741"/>
            <a:ext cx="4959662" cy="481654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u="sng"/>
              <a:t>Treatment</a:t>
            </a:r>
            <a:endParaRPr lang="en-US" sz="1600"/>
          </a:p>
          <a:p>
            <a:pPr lvl="1" indent="-228600">
              <a:lnSpc>
                <a:spcPct val="90000"/>
              </a:lnSpc>
              <a:spcAft>
                <a:spcPts val="600"/>
              </a:spcAft>
              <a:buFont typeface="Arial" panose="020B0604020202020204" pitchFamily="34" charset="0"/>
              <a:buChar char="•"/>
            </a:pPr>
            <a:r>
              <a:rPr lang="en-US" sz="1600"/>
              <a:t>Sedation with medication</a:t>
            </a:r>
          </a:p>
          <a:p>
            <a:pPr lvl="1" indent="-228600">
              <a:lnSpc>
                <a:spcPct val="90000"/>
              </a:lnSpc>
              <a:spcAft>
                <a:spcPts val="600"/>
              </a:spcAft>
              <a:buFont typeface="Arial" panose="020B0604020202020204" pitchFamily="34" charset="0"/>
              <a:buChar char="•"/>
            </a:pPr>
            <a:r>
              <a:rPr lang="en-US" sz="1600"/>
              <a:t>Pentobarbital coma</a:t>
            </a:r>
          </a:p>
          <a:p>
            <a:pPr lvl="1" indent="-228600">
              <a:lnSpc>
                <a:spcPct val="90000"/>
              </a:lnSpc>
              <a:spcAft>
                <a:spcPts val="600"/>
              </a:spcAft>
              <a:buFont typeface="Arial" panose="020B0604020202020204" pitchFamily="34" charset="0"/>
              <a:buChar char="•"/>
            </a:pPr>
            <a:r>
              <a:rPr lang="en-US" sz="1600"/>
              <a:t>ICP remained elevated</a:t>
            </a:r>
          </a:p>
          <a:p>
            <a:pPr lvl="1"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3</a:t>
            </a:r>
            <a:r>
              <a:rPr lang="en-US" sz="1600" baseline="30000"/>
              <a:t>rd</a:t>
            </a:r>
            <a:r>
              <a:rPr lang="en-US" sz="1600"/>
              <a:t> day of hospital stay CT showed stable subdural hematomas</a:t>
            </a:r>
          </a:p>
          <a:p>
            <a:pPr lvl="2" indent="-228600">
              <a:lnSpc>
                <a:spcPct val="90000"/>
              </a:lnSpc>
              <a:spcAft>
                <a:spcPts val="600"/>
              </a:spcAft>
              <a:buFont typeface="Arial" panose="020B0604020202020204" pitchFamily="34" charset="0"/>
              <a:buChar char="•"/>
            </a:pPr>
            <a:r>
              <a:rPr lang="en-US" sz="1600"/>
              <a:t>4mm left subfalcine shift</a:t>
            </a:r>
          </a:p>
          <a:p>
            <a:pPr lvl="2" indent="-228600">
              <a:lnSpc>
                <a:spcPct val="90000"/>
              </a:lnSpc>
              <a:spcAft>
                <a:spcPts val="600"/>
              </a:spcAft>
              <a:buFont typeface="Arial" panose="020B0604020202020204" pitchFamily="34" charset="0"/>
              <a:buChar char="•"/>
            </a:pPr>
            <a:r>
              <a:rPr lang="en-US" sz="1600"/>
              <a:t>Effacement frontal/occipital horns</a:t>
            </a:r>
          </a:p>
          <a:p>
            <a:pPr lvl="2"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Subsequent imaging </a:t>
            </a:r>
          </a:p>
          <a:p>
            <a:pPr lvl="1" indent="-228600">
              <a:lnSpc>
                <a:spcPct val="90000"/>
              </a:lnSpc>
              <a:spcAft>
                <a:spcPts val="600"/>
              </a:spcAft>
              <a:buFont typeface="Arial" panose="020B0604020202020204" pitchFamily="34" charset="0"/>
              <a:buChar char="•"/>
            </a:pPr>
            <a:r>
              <a:rPr lang="en-US" sz="1600"/>
              <a:t>Resolution of hematoma</a:t>
            </a:r>
          </a:p>
          <a:p>
            <a:pPr lvl="1" indent="-228600">
              <a:lnSpc>
                <a:spcPct val="90000"/>
              </a:lnSpc>
              <a:spcAft>
                <a:spcPts val="600"/>
              </a:spcAft>
              <a:buFont typeface="Arial" panose="020B0604020202020204" pitchFamily="34" charset="0"/>
              <a:buChar char="•"/>
            </a:pPr>
            <a:r>
              <a:rPr lang="en-US" sz="1600"/>
              <a:t>Encephalomalacia</a:t>
            </a:r>
          </a:p>
          <a:p>
            <a:pPr lvl="2" indent="-228600">
              <a:lnSpc>
                <a:spcPct val="90000"/>
              </a:lnSpc>
              <a:spcAft>
                <a:spcPts val="600"/>
              </a:spcAft>
              <a:buFont typeface="Arial" panose="020B0604020202020204" pitchFamily="34" charset="0"/>
              <a:buChar char="•"/>
            </a:pPr>
            <a:r>
              <a:rPr lang="en-US" sz="1600"/>
              <a:t>Both thalami</a:t>
            </a:r>
          </a:p>
          <a:p>
            <a:pPr lvl="2" indent="-228600">
              <a:lnSpc>
                <a:spcPct val="90000"/>
              </a:lnSpc>
              <a:spcAft>
                <a:spcPts val="600"/>
              </a:spcAft>
              <a:buFont typeface="Arial" panose="020B0604020202020204" pitchFamily="34" charset="0"/>
              <a:buChar char="•"/>
            </a:pPr>
            <a:r>
              <a:rPr lang="en-US" sz="1600"/>
              <a:t>Medial frontal lobes</a:t>
            </a:r>
          </a:p>
          <a:p>
            <a:pPr lvl="2" indent="-228600">
              <a:lnSpc>
                <a:spcPct val="90000"/>
              </a:lnSpc>
              <a:spcAft>
                <a:spcPts val="600"/>
              </a:spcAft>
              <a:buFont typeface="Arial" panose="020B0604020202020204" pitchFamily="34" charset="0"/>
              <a:buChar char="•"/>
            </a:pPr>
            <a:r>
              <a:rPr lang="en-US" sz="1600"/>
              <a:t>Corpus Collosum</a:t>
            </a:r>
          </a:p>
          <a:p>
            <a:pPr indent="-228600">
              <a:lnSpc>
                <a:spcPct val="90000"/>
              </a:lnSpc>
              <a:spcAft>
                <a:spcPts val="600"/>
              </a:spcAft>
              <a:buFont typeface="Arial" panose="020B0604020202020204" pitchFamily="34" charset="0"/>
              <a:buChar char="•"/>
            </a:pPr>
            <a:endParaRPr lang="en-US" sz="1600"/>
          </a:p>
        </p:txBody>
      </p:sp>
    </p:spTree>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838198" y="1956390"/>
            <a:ext cx="7322290" cy="390746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b="1" u="sng"/>
              <a:t>Complications</a:t>
            </a:r>
            <a:endParaRPr lang="en-US" sz="1900"/>
          </a:p>
          <a:p>
            <a:pPr lvl="1" indent="-228600">
              <a:lnSpc>
                <a:spcPct val="90000"/>
              </a:lnSpc>
              <a:spcAft>
                <a:spcPts val="600"/>
              </a:spcAft>
              <a:buFont typeface="Arial" panose="020B0604020202020204" pitchFamily="34" charset="0"/>
              <a:buChar char="•"/>
            </a:pPr>
            <a:r>
              <a:rPr lang="en-US" sz="1900"/>
              <a:t>Hypotension</a:t>
            </a:r>
          </a:p>
          <a:p>
            <a:pPr lvl="1" indent="-228600">
              <a:lnSpc>
                <a:spcPct val="90000"/>
              </a:lnSpc>
              <a:spcAft>
                <a:spcPts val="600"/>
              </a:spcAft>
              <a:buFont typeface="Arial" panose="020B0604020202020204" pitchFamily="34" charset="0"/>
              <a:buChar char="•"/>
            </a:pPr>
            <a:r>
              <a:rPr lang="en-US" sz="1900"/>
              <a:t>Metabolic acidosis</a:t>
            </a:r>
          </a:p>
          <a:p>
            <a:pPr lvl="1" indent="-228600">
              <a:lnSpc>
                <a:spcPct val="90000"/>
              </a:lnSpc>
              <a:spcAft>
                <a:spcPts val="600"/>
              </a:spcAft>
              <a:buFont typeface="Arial" panose="020B0604020202020204" pitchFamily="34" charset="0"/>
              <a:buChar char="•"/>
            </a:pPr>
            <a:r>
              <a:rPr lang="en-US" sz="1900"/>
              <a:t>Renal failure w/empyema</a:t>
            </a:r>
          </a:p>
          <a:p>
            <a:pPr lvl="2" indent="-228600">
              <a:lnSpc>
                <a:spcPct val="90000"/>
              </a:lnSpc>
              <a:spcAft>
                <a:spcPts val="600"/>
              </a:spcAft>
              <a:buFont typeface="Arial" panose="020B0604020202020204" pitchFamily="34" charset="0"/>
              <a:buChar char="•"/>
            </a:pPr>
            <a:r>
              <a:rPr lang="en-US" sz="1900"/>
              <a:t>Required thoracotomy</a:t>
            </a:r>
          </a:p>
          <a:p>
            <a:pPr lvl="1" indent="-228600">
              <a:lnSpc>
                <a:spcPct val="90000"/>
              </a:lnSpc>
              <a:spcAft>
                <a:spcPts val="600"/>
              </a:spcAft>
              <a:buFont typeface="Arial" panose="020B0604020202020204" pitchFamily="34" charset="0"/>
              <a:buChar char="•"/>
            </a:pPr>
            <a:r>
              <a:rPr lang="en-US" sz="1900"/>
              <a:t>Cardiac arrest</a:t>
            </a:r>
          </a:p>
          <a:p>
            <a:pPr lvl="1"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b="1" u="sng"/>
              <a:t>Discharged to rehabilitation hospital day 54</a:t>
            </a:r>
          </a:p>
          <a:p>
            <a:pPr indent="-228600">
              <a:lnSpc>
                <a:spcPct val="90000"/>
              </a:lnSpc>
              <a:spcAft>
                <a:spcPts val="600"/>
              </a:spcAft>
              <a:buFont typeface="Arial" panose="020B0604020202020204" pitchFamily="34" charset="0"/>
              <a:buChar char="•"/>
            </a:pPr>
            <a:r>
              <a:rPr lang="en-US" sz="1900" b="1" u="sng"/>
              <a:t>Discharged home day 98</a:t>
            </a:r>
          </a:p>
          <a:p>
            <a:pPr indent="-228600">
              <a:lnSpc>
                <a:spcPct val="90000"/>
              </a:lnSpc>
              <a:spcAft>
                <a:spcPts val="600"/>
              </a:spcAft>
              <a:buFont typeface="Arial" panose="020B0604020202020204" pitchFamily="34" charset="0"/>
              <a:buChar char="•"/>
            </a:pPr>
            <a:endParaRPr lang="en-US" sz="1900" b="1" u="sng"/>
          </a:p>
          <a:p>
            <a:pPr indent="-228600">
              <a:lnSpc>
                <a:spcPct val="90000"/>
              </a:lnSpc>
              <a:spcAft>
                <a:spcPts val="600"/>
              </a:spcAft>
              <a:buFont typeface="Arial" panose="020B0604020202020204" pitchFamily="34" charset="0"/>
              <a:buChar char="•"/>
            </a:pPr>
            <a:r>
              <a:rPr lang="en-US" sz="1900" b="1" u="sng"/>
              <a:t>At time of discharge the patient was nonverbal and nonambulatory</a:t>
            </a:r>
          </a:p>
          <a:p>
            <a:pPr indent="-228600">
              <a:lnSpc>
                <a:spcPct val="90000"/>
              </a:lnSpc>
              <a:spcAft>
                <a:spcPts val="600"/>
              </a:spcAft>
              <a:buFont typeface="Arial" panose="020B0604020202020204" pitchFamily="34" charset="0"/>
              <a:buChar char="•"/>
            </a:pPr>
            <a:endParaRPr lang="en-US" sz="1900" b="1" u="sng"/>
          </a:p>
        </p:txBody>
      </p:sp>
    </p:spTree>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165569" y="1956816"/>
            <a:ext cx="7860863" cy="40248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b="1" u="sng"/>
              <a:t>More than three years after injury patient living at home </a:t>
            </a:r>
          </a:p>
          <a:p>
            <a:pPr indent="-228600">
              <a:lnSpc>
                <a:spcPct val="90000"/>
              </a:lnSpc>
              <a:spcAft>
                <a:spcPts val="600"/>
              </a:spcAft>
              <a:buFont typeface="Arial" panose="020B0604020202020204" pitchFamily="34" charset="0"/>
              <a:buChar char="•"/>
            </a:pPr>
            <a:endParaRPr lang="en-US" sz="2400" b="1" u="sng"/>
          </a:p>
          <a:p>
            <a:pPr lvl="1" indent="-228600">
              <a:lnSpc>
                <a:spcPct val="90000"/>
              </a:lnSpc>
              <a:spcAft>
                <a:spcPts val="600"/>
              </a:spcAft>
              <a:buFont typeface="Arial" panose="020B0604020202020204" pitchFamily="34" charset="0"/>
              <a:buChar char="•"/>
            </a:pPr>
            <a:r>
              <a:rPr lang="en-US" sz="2400" b="1" u="sng"/>
              <a:t>Limited</a:t>
            </a:r>
          </a:p>
          <a:p>
            <a:pPr lvl="2" indent="-228600">
              <a:lnSpc>
                <a:spcPct val="90000"/>
              </a:lnSpc>
              <a:spcAft>
                <a:spcPts val="600"/>
              </a:spcAft>
              <a:buFont typeface="Arial" panose="020B0604020202020204" pitchFamily="34" charset="0"/>
              <a:buChar char="•"/>
            </a:pPr>
            <a:r>
              <a:rPr lang="en-US" sz="2400" b="1" u="sng"/>
              <a:t>Verbal skills</a:t>
            </a:r>
          </a:p>
          <a:p>
            <a:pPr lvl="2" indent="-228600">
              <a:lnSpc>
                <a:spcPct val="90000"/>
              </a:lnSpc>
              <a:spcAft>
                <a:spcPts val="600"/>
              </a:spcAft>
              <a:buFont typeface="Arial" panose="020B0604020202020204" pitchFamily="34" charset="0"/>
              <a:buChar char="•"/>
            </a:pPr>
            <a:r>
              <a:rPr lang="en-US" sz="2400" b="1" u="sng"/>
              <a:t>Motor skills</a:t>
            </a:r>
          </a:p>
          <a:p>
            <a:pPr lvl="2" indent="-228600">
              <a:lnSpc>
                <a:spcPct val="90000"/>
              </a:lnSpc>
              <a:spcAft>
                <a:spcPts val="600"/>
              </a:spcAft>
              <a:buFont typeface="Arial" panose="020B0604020202020204" pitchFamily="34" charset="0"/>
              <a:buChar char="•"/>
            </a:pPr>
            <a:r>
              <a:rPr lang="en-US" sz="2400" b="1" u="sng"/>
              <a:t>Cognitive skills</a:t>
            </a:r>
          </a:p>
          <a:p>
            <a:pPr indent="-228600">
              <a:lnSpc>
                <a:spcPct val="90000"/>
              </a:lnSpc>
              <a:spcAft>
                <a:spcPts val="600"/>
              </a:spcAft>
              <a:buFont typeface="Arial" panose="020B0604020202020204" pitchFamily="34" charset="0"/>
              <a:buChar char="•"/>
            </a:pPr>
            <a:endParaRPr lang="en-US" sz="2400"/>
          </a:p>
        </p:txBody>
      </p:sp>
    </p:spTree>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sz="4100"/>
              <a:t>What can we learn from this catastrophe?	</a:t>
            </a:r>
          </a:p>
        </p:txBody>
      </p:sp>
      <p:sp>
        <p:nvSpPr>
          <p:cNvPr id="3" name="Content Placeholder 2"/>
          <p:cNvSpPr>
            <a:spLocks noGrp="1"/>
          </p:cNvSpPr>
          <p:nvPr>
            <p:ph sz="quarter" idx="1"/>
          </p:nvPr>
        </p:nvSpPr>
        <p:spPr>
          <a:xfrm>
            <a:off x="2165569" y="1956816"/>
            <a:ext cx="7860863" cy="4024884"/>
          </a:xfrm>
        </p:spPr>
        <p:txBody>
          <a:bodyPr anchor="t">
            <a:normAutofit/>
          </a:bodyPr>
          <a:lstStyle/>
          <a:p>
            <a:r>
              <a:rPr lang="en-US" sz="2400"/>
              <a:t>A Normal CT scan is not clearance to return to play!</a:t>
            </a:r>
          </a:p>
          <a:p>
            <a:endParaRPr lang="en-US" sz="2400"/>
          </a:p>
          <a:p>
            <a:r>
              <a:rPr lang="en-US" sz="2400"/>
              <a:t>Second Impact Syndrome can be devastating</a:t>
            </a:r>
          </a:p>
          <a:p>
            <a:endParaRPr lang="en-US" sz="2400"/>
          </a:p>
          <a:p>
            <a:r>
              <a:rPr lang="en-US" sz="2400"/>
              <a:t>Any patient still experiencing symptoms should not return to normal activity</a:t>
            </a:r>
          </a:p>
          <a:p>
            <a:endParaRPr lang="en-US" sz="2400"/>
          </a:p>
          <a:p>
            <a:r>
              <a:rPr lang="en-US" sz="2400"/>
              <a:t>This is the responsibility of all health care providers and coaches </a:t>
            </a:r>
          </a:p>
          <a:p>
            <a:endParaRPr lang="en-US" sz="2400"/>
          </a:p>
        </p:txBody>
      </p:sp>
    </p:spTree>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888755" y="1695893"/>
            <a:ext cx="5936370" cy="3466213"/>
          </a:xfrm>
        </p:spPr>
        <p:txBody>
          <a:bodyPr vert="horz" lIns="91440" tIns="45720" rIns="91440" bIns="45720" rtlCol="0" anchor="b">
            <a:normAutofit fontScale="90000"/>
          </a:bodyPr>
          <a:lstStyle/>
          <a:p>
            <a:r>
              <a:rPr lang="en-US" sz="7200" kern="1200" dirty="0">
                <a:solidFill>
                  <a:srgbClr val="FFFFFF"/>
                </a:solidFill>
                <a:latin typeface="+mj-lt"/>
                <a:ea typeface="+mj-ea"/>
                <a:cs typeface="+mj-cs"/>
              </a:rPr>
              <a:t>Second Impact Syndrome Case Report #2 with implications for the Chiropractor</a:t>
            </a:r>
          </a:p>
        </p:txBody>
      </p:sp>
    </p:spTree>
    <p:extLst>
      <p:ext uri="{BB962C8B-B14F-4D97-AF65-F5344CB8AC3E}">
        <p14:creationId xmlns:p14="http://schemas.microsoft.com/office/powerpoint/2010/main" val="380814259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D5C974-F356-C24A-4FEA-571D85D2860F}"/>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br>
              <a:rPr lang="en-US" sz="5400" dirty="0">
                <a:solidFill>
                  <a:schemeClr val="bg1"/>
                </a:solidFill>
              </a:rPr>
            </a:br>
            <a:br>
              <a:rPr lang="en-US" sz="5400" dirty="0">
                <a:solidFill>
                  <a:schemeClr val="bg1"/>
                </a:solidFill>
              </a:rPr>
            </a:br>
            <a:br>
              <a:rPr lang="en-US" sz="5400" dirty="0">
                <a:solidFill>
                  <a:schemeClr val="bg1"/>
                </a:solidFill>
              </a:rPr>
            </a:br>
            <a:r>
              <a:rPr lang="en-US" sz="5300" dirty="0">
                <a:solidFill>
                  <a:schemeClr val="bg1"/>
                </a:solidFill>
                <a:latin typeface="+mn-lt"/>
              </a:rPr>
              <a:t>Case Study</a:t>
            </a:r>
            <a:br>
              <a:rPr lang="en-US" sz="5300" dirty="0">
                <a:solidFill>
                  <a:schemeClr val="bg1"/>
                </a:solidFill>
                <a:latin typeface="+mn-lt"/>
              </a:rPr>
            </a:br>
            <a:br>
              <a:rPr lang="en-US" sz="5300" dirty="0">
                <a:solidFill>
                  <a:schemeClr val="bg1"/>
                </a:solidFill>
                <a:latin typeface="+mn-lt"/>
              </a:rPr>
            </a:br>
            <a:r>
              <a:rPr lang="en-US" sz="5300" kern="1200" dirty="0">
                <a:solidFill>
                  <a:schemeClr val="bg1"/>
                </a:solidFill>
                <a:latin typeface="+mn-lt"/>
                <a:ea typeface="+mn-ea"/>
                <a:cs typeface="+mn-cs"/>
              </a:rPr>
              <a:t>20 Year old Female with Persistent Concussion Symptoms. </a:t>
            </a:r>
            <a:br>
              <a:rPr lang="en-US" sz="5300" kern="1200" dirty="0">
                <a:solidFill>
                  <a:schemeClr val="bg1"/>
                </a:solidFill>
                <a:latin typeface="+mn-lt"/>
                <a:ea typeface="+mn-ea"/>
                <a:cs typeface="+mn-cs"/>
              </a:rPr>
            </a:br>
            <a:br>
              <a:rPr lang="en-US" sz="5400" dirty="0">
                <a:solidFill>
                  <a:schemeClr val="bg1"/>
                </a:solidFill>
              </a:rPr>
            </a:br>
            <a:endParaRPr lang="en-US" sz="5400" dirty="0">
              <a:solidFill>
                <a:schemeClr val="bg1"/>
              </a:solidFill>
            </a:endParaRPr>
          </a:p>
        </p:txBody>
      </p:sp>
    </p:spTree>
    <p:extLst>
      <p:ext uri="{BB962C8B-B14F-4D97-AF65-F5344CB8AC3E}">
        <p14:creationId xmlns:p14="http://schemas.microsoft.com/office/powerpoint/2010/main" val="70200704"/>
      </p:ext>
    </p:extLst>
  </p:cSld>
  <p:clrMapOvr>
    <a:overrideClrMapping bg1="dk1" tx1="lt1" bg2="dk2"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1CE43351-2E75-994E-8863-B4C2B88737DE}"/>
              </a:ext>
            </a:extLst>
          </p:cNvPr>
          <p:cNvSpPr txBox="1"/>
          <p:nvPr/>
        </p:nvSpPr>
        <p:spPr>
          <a:xfrm>
            <a:off x="1016000" y="1391488"/>
            <a:ext cx="10633101" cy="2215991"/>
          </a:xfrm>
          <a:prstGeom prst="rect">
            <a:avLst/>
          </a:prstGeom>
        </p:spPr>
        <p:txBody>
          <a:bodyPr wrap="square" lIns="0" tIns="0" rIns="0" bIns="0" rtlCol="0" anchor="t">
            <a:spAutoFit/>
          </a:bodyPr>
          <a:lstStyle/>
          <a:p>
            <a:pPr algn="ctr"/>
            <a:r>
              <a:rPr lang="en-US" sz="4800" b="1" dirty="0">
                <a:solidFill>
                  <a:srgbClr val="71C5E8"/>
                </a:solidFill>
                <a:latin typeface="Rockwell Extra Bold" panose="02060903040505020403" pitchFamily="18" charset="0"/>
              </a:rPr>
              <a:t>Prevalence of </a:t>
            </a:r>
          </a:p>
          <a:p>
            <a:pPr algn="ctr"/>
            <a:r>
              <a:rPr lang="en-US" sz="4800" b="1" dirty="0">
                <a:solidFill>
                  <a:srgbClr val="71C5E8"/>
                </a:solidFill>
                <a:latin typeface="Rockwell Extra Bold" panose="02060903040505020403" pitchFamily="18" charset="0"/>
              </a:rPr>
              <a:t>Neck Pain and Disability </a:t>
            </a:r>
          </a:p>
          <a:p>
            <a:pPr algn="ctr"/>
            <a:r>
              <a:rPr lang="en-US" sz="4800" b="1" dirty="0">
                <a:solidFill>
                  <a:srgbClr val="71C5E8"/>
                </a:solidFill>
                <a:latin typeface="Rockwell Extra Bold" panose="02060903040505020403" pitchFamily="18" charset="0"/>
              </a:rPr>
              <a:t>in Concussion</a:t>
            </a:r>
          </a:p>
        </p:txBody>
      </p:sp>
    </p:spTree>
    <p:extLst>
      <p:ext uri="{BB962C8B-B14F-4D97-AF65-F5344CB8AC3E}">
        <p14:creationId xmlns:p14="http://schemas.microsoft.com/office/powerpoint/2010/main" val="24059140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879601" y="-294545"/>
            <a:ext cx="9550399" cy="1269258"/>
          </a:xfrm>
          <a:prstGeom prst="rect">
            <a:avLst/>
          </a:prstGeom>
        </p:spPr>
        <p:txBody>
          <a:bodyPr wrap="square" lIns="0" tIns="0" rIns="0" bIns="0" rtlCol="0" anchor="t">
            <a:spAutoFit/>
          </a:bodyPr>
          <a:lstStyle/>
          <a:p>
            <a:pPr algn="ctr">
              <a:lnSpc>
                <a:spcPts val="12169"/>
              </a:lnSpc>
            </a:pPr>
            <a:r>
              <a:rPr lang="en-US" sz="3200" dirty="0">
                <a:solidFill>
                  <a:srgbClr val="008264"/>
                </a:solidFill>
                <a:latin typeface="Rockwell Extra Bold" panose="02060903040505020403" pitchFamily="18" charset="0"/>
              </a:rPr>
              <a:t>Purpose</a:t>
            </a:r>
            <a:endParaRPr lang="en-US" sz="3200" baseline="30000" dirty="0">
              <a:solidFill>
                <a:srgbClr val="008264"/>
              </a:solidFill>
              <a:latin typeface="Rockwell Extra Bold" panose="02060903040505020403" pitchFamily="18" charset="0"/>
            </a:endParaRPr>
          </a:p>
        </p:txBody>
      </p:sp>
      <p:sp>
        <p:nvSpPr>
          <p:cNvPr id="9" name="TextBox 8">
            <a:extLst>
              <a:ext uri="{FF2B5EF4-FFF2-40B4-BE49-F238E27FC236}">
                <a16:creationId xmlns:a16="http://schemas.microsoft.com/office/drawing/2014/main" id="{048BF1D6-5BD2-0053-CA0F-ED88F6A7BB33}"/>
              </a:ext>
            </a:extLst>
          </p:cNvPr>
          <p:cNvSpPr txBox="1"/>
          <p:nvPr/>
        </p:nvSpPr>
        <p:spPr>
          <a:xfrm>
            <a:off x="274321" y="1092200"/>
            <a:ext cx="11643359" cy="3375796"/>
          </a:xfrm>
          <a:prstGeom prst="rect">
            <a:avLst/>
          </a:prstGeom>
          <a:noFill/>
        </p:spPr>
        <p:txBody>
          <a:bodyPr wrap="square" rtlCol="0">
            <a:spAutoFit/>
          </a:bodyPr>
          <a:lstStyle/>
          <a:p>
            <a:endParaRPr lang="en-US" sz="2667" dirty="0"/>
          </a:p>
          <a:p>
            <a:pPr marL="381019" indent="-381019">
              <a:buFont typeface="Arial" panose="020B0604020202020204" pitchFamily="34" charset="0"/>
              <a:buChar char="•"/>
            </a:pPr>
            <a:r>
              <a:rPr lang="en-US" sz="2667" dirty="0"/>
              <a:t>Explore the prevalence of comorbid neck pain and disability in patients following concussion</a:t>
            </a:r>
          </a:p>
          <a:p>
            <a:pPr marL="381019" indent="-381019">
              <a:buFont typeface="Arial" panose="020B0604020202020204" pitchFamily="34" charset="0"/>
              <a:buChar char="•"/>
            </a:pPr>
            <a:endParaRPr lang="en-US" sz="2667" dirty="0"/>
          </a:p>
          <a:p>
            <a:pPr marL="381019" indent="-381019">
              <a:buFont typeface="Arial" panose="020B0604020202020204" pitchFamily="34" charset="0"/>
              <a:buChar char="•"/>
            </a:pPr>
            <a:endParaRPr lang="en-US" sz="2667" dirty="0"/>
          </a:p>
          <a:p>
            <a:pPr marL="381019" indent="-381019">
              <a:buFont typeface="Arial" panose="020B0604020202020204" pitchFamily="34" charset="0"/>
              <a:buChar char="•"/>
            </a:pPr>
            <a:r>
              <a:rPr lang="en-US" sz="2667" dirty="0"/>
              <a:t>Assess the clinical characteristics of the associated symptoms of neck pain and headache</a:t>
            </a:r>
          </a:p>
          <a:p>
            <a:endParaRPr lang="en-US" sz="2667" dirty="0"/>
          </a:p>
        </p:txBody>
      </p:sp>
    </p:spTree>
    <p:extLst>
      <p:ext uri="{BB962C8B-B14F-4D97-AF65-F5344CB8AC3E}">
        <p14:creationId xmlns:p14="http://schemas.microsoft.com/office/powerpoint/2010/main" val="33518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23262-8856-E051-4285-68856E0052CD}"/>
              </a:ext>
            </a:extLst>
          </p:cNvPr>
          <p:cNvPicPr>
            <a:picLocks noChangeAspect="1"/>
          </p:cNvPicPr>
          <p:nvPr/>
        </p:nvPicPr>
        <p:blipFill>
          <a:blip r:embed="rId3"/>
          <a:stretch>
            <a:fillRect/>
          </a:stretch>
        </p:blipFill>
        <p:spPr>
          <a:xfrm>
            <a:off x="355600" y="1244601"/>
            <a:ext cx="5174623" cy="3200399"/>
          </a:xfrm>
          <a:prstGeom prst="rect">
            <a:avLst/>
          </a:prstGeom>
        </p:spPr>
      </p:pic>
      <p:sp>
        <p:nvSpPr>
          <p:cNvPr id="11" name="TextBox 10">
            <a:extLst>
              <a:ext uri="{FF2B5EF4-FFF2-40B4-BE49-F238E27FC236}">
                <a16:creationId xmlns:a16="http://schemas.microsoft.com/office/drawing/2014/main" id="{6A3112C4-9C2A-9D4D-CCE2-CDF3F2ED9287}"/>
              </a:ext>
            </a:extLst>
          </p:cNvPr>
          <p:cNvSpPr txBox="1"/>
          <p:nvPr/>
        </p:nvSpPr>
        <p:spPr>
          <a:xfrm>
            <a:off x="355600" y="4500369"/>
            <a:ext cx="5740400" cy="1241430"/>
          </a:xfrm>
          <a:prstGeom prst="rect">
            <a:avLst/>
          </a:prstGeom>
          <a:noFill/>
        </p:spPr>
        <p:txBody>
          <a:bodyPr wrap="square" rtlCol="0">
            <a:spAutoFit/>
          </a:bodyPr>
          <a:lstStyle>
            <a:defPPr>
              <a:defRPr lang="en-US"/>
            </a:defPPr>
            <a:lvl1pPr>
              <a:defRPr sz="4000"/>
            </a:lvl1pPr>
          </a:lstStyle>
          <a:p>
            <a:r>
              <a:rPr lang="en-US" sz="2667" u="sng" dirty="0"/>
              <a:t>Concussion clinics</a:t>
            </a:r>
            <a:r>
              <a:rPr lang="en-US" sz="2667" dirty="0"/>
              <a:t>: </a:t>
            </a:r>
          </a:p>
          <a:p>
            <a:pPr marL="685834" lvl="1" indent="-381019">
              <a:buFont typeface="Arial" panose="020B0604020202020204" pitchFamily="34" charset="0"/>
              <a:buChar char="•"/>
            </a:pPr>
            <a:r>
              <a:rPr lang="en-US" sz="2400" dirty="0"/>
              <a:t>University of Pittsburgh Medical Center </a:t>
            </a:r>
          </a:p>
          <a:p>
            <a:pPr marL="685834" lvl="1" indent="-381019">
              <a:buFont typeface="Arial" panose="020B0604020202020204" pitchFamily="34" charset="0"/>
              <a:buChar char="•"/>
            </a:pPr>
            <a:r>
              <a:rPr lang="en-US" sz="2400" dirty="0"/>
              <a:t>Medical College of Wisconsin </a:t>
            </a:r>
          </a:p>
        </p:txBody>
      </p:sp>
      <p:sp>
        <p:nvSpPr>
          <p:cNvPr id="12" name="TextBox 11">
            <a:extLst>
              <a:ext uri="{FF2B5EF4-FFF2-40B4-BE49-F238E27FC236}">
                <a16:creationId xmlns:a16="http://schemas.microsoft.com/office/drawing/2014/main" id="{FC3DC052-FB66-725C-0162-85E5E62DA8AF}"/>
              </a:ext>
            </a:extLst>
          </p:cNvPr>
          <p:cNvSpPr txBox="1"/>
          <p:nvPr/>
        </p:nvSpPr>
        <p:spPr>
          <a:xfrm>
            <a:off x="6999357" y="4689078"/>
            <a:ext cx="5054600" cy="1056764"/>
          </a:xfrm>
          <a:prstGeom prst="rect">
            <a:avLst/>
          </a:prstGeom>
          <a:noFill/>
        </p:spPr>
        <p:txBody>
          <a:bodyPr wrap="square" rtlCol="0">
            <a:spAutoFit/>
          </a:bodyPr>
          <a:lstStyle>
            <a:defPPr>
              <a:defRPr lang="en-US"/>
            </a:defPPr>
            <a:lvl1pPr>
              <a:defRPr sz="4000"/>
            </a:lvl1pPr>
          </a:lstStyle>
          <a:p>
            <a:r>
              <a:rPr lang="en-US" sz="2667" u="sng" dirty="0"/>
              <a:t>Exclusion Criteria</a:t>
            </a:r>
            <a:r>
              <a:rPr lang="en-US" sz="2667" dirty="0"/>
              <a:t>:</a:t>
            </a:r>
            <a:endParaRPr lang="en-US" sz="2667" u="sng" dirty="0"/>
          </a:p>
          <a:p>
            <a:endParaRPr lang="en-US" sz="933" u="sng" dirty="0"/>
          </a:p>
          <a:p>
            <a:pPr marL="381019" indent="-381019">
              <a:buFont typeface="Arial" panose="020B0604020202020204" pitchFamily="34" charset="0"/>
              <a:buChar char="•"/>
            </a:pPr>
            <a:r>
              <a:rPr lang="en-US" sz="2667" dirty="0"/>
              <a:t>Age &lt; 18 years</a:t>
            </a:r>
          </a:p>
        </p:txBody>
      </p:sp>
      <p:sp>
        <p:nvSpPr>
          <p:cNvPr id="13" name="TextBox 12">
            <a:extLst>
              <a:ext uri="{FF2B5EF4-FFF2-40B4-BE49-F238E27FC236}">
                <a16:creationId xmlns:a16="http://schemas.microsoft.com/office/drawing/2014/main" id="{C8178FF3-377D-9544-9DB1-DD749307F8BE}"/>
              </a:ext>
            </a:extLst>
          </p:cNvPr>
          <p:cNvSpPr txBox="1"/>
          <p:nvPr/>
        </p:nvSpPr>
        <p:spPr>
          <a:xfrm>
            <a:off x="7010400" y="1050407"/>
            <a:ext cx="5054600" cy="3745128"/>
          </a:xfrm>
          <a:prstGeom prst="rect">
            <a:avLst/>
          </a:prstGeom>
          <a:noFill/>
        </p:spPr>
        <p:txBody>
          <a:bodyPr wrap="square" rtlCol="0">
            <a:spAutoFit/>
          </a:bodyPr>
          <a:lstStyle/>
          <a:p>
            <a:endParaRPr lang="en-US" sz="2667" dirty="0">
              <a:solidFill>
                <a:srgbClr val="003594"/>
              </a:solidFill>
            </a:endParaRPr>
          </a:p>
          <a:p>
            <a:r>
              <a:rPr lang="en-US" sz="2667" u="sng" dirty="0"/>
              <a:t>Inclusion</a:t>
            </a:r>
            <a:r>
              <a:rPr lang="en-US" sz="1200" u="sng" dirty="0"/>
              <a:t> </a:t>
            </a:r>
            <a:r>
              <a:rPr lang="en-US" sz="2667" u="sng" dirty="0"/>
              <a:t>Criteria</a:t>
            </a:r>
            <a:r>
              <a:rPr lang="en-US" sz="2667" dirty="0"/>
              <a:t>:</a:t>
            </a:r>
          </a:p>
          <a:p>
            <a:endParaRPr lang="en-US" sz="1200" dirty="0"/>
          </a:p>
          <a:p>
            <a:pPr marL="381019" indent="-381019">
              <a:buFont typeface="Arial" panose="020B0604020202020204" pitchFamily="34" charset="0"/>
              <a:buChar char="•"/>
            </a:pPr>
            <a:r>
              <a:rPr lang="en-US" sz="2667" dirty="0"/>
              <a:t>Adults with a history of concussion</a:t>
            </a:r>
          </a:p>
          <a:p>
            <a:pPr marL="381019" indent="-381019">
              <a:buFont typeface="Arial" panose="020B0604020202020204" pitchFamily="34" charset="0"/>
              <a:buChar char="•"/>
            </a:pPr>
            <a:endParaRPr lang="en-US" sz="2667" dirty="0"/>
          </a:p>
          <a:p>
            <a:pPr marL="381019" indent="-381019">
              <a:buFont typeface="Arial" panose="020B0604020202020204" pitchFamily="34" charset="0"/>
              <a:buChar char="•"/>
            </a:pPr>
            <a:r>
              <a:rPr lang="en-US" sz="2667" dirty="0"/>
              <a:t>Glasgow Coma Scale: 13-15</a:t>
            </a:r>
          </a:p>
          <a:p>
            <a:endParaRPr lang="en-US" sz="2667" dirty="0"/>
          </a:p>
          <a:p>
            <a:endParaRPr lang="en-US" sz="2667" dirty="0"/>
          </a:p>
          <a:p>
            <a:endParaRPr lang="en-US" sz="1200" dirty="0"/>
          </a:p>
        </p:txBody>
      </p:sp>
      <p:sp>
        <p:nvSpPr>
          <p:cNvPr id="2" name="TextBox 1">
            <a:extLst>
              <a:ext uri="{FF2B5EF4-FFF2-40B4-BE49-F238E27FC236}">
                <a16:creationId xmlns:a16="http://schemas.microsoft.com/office/drawing/2014/main" id="{56FD709B-DCD5-3011-E107-09456CEA90C3}"/>
              </a:ext>
            </a:extLst>
          </p:cNvPr>
          <p:cNvSpPr txBox="1"/>
          <p:nvPr/>
        </p:nvSpPr>
        <p:spPr>
          <a:xfrm>
            <a:off x="3263900" y="76194"/>
            <a:ext cx="5054600" cy="1159228"/>
          </a:xfrm>
          <a:prstGeom prst="rect">
            <a:avLst/>
          </a:prstGeom>
          <a:noFill/>
        </p:spPr>
        <p:txBody>
          <a:bodyPr wrap="square" rtlCol="0">
            <a:spAutoFit/>
          </a:bodyPr>
          <a:lstStyle/>
          <a:p>
            <a:pPr algn="ctr"/>
            <a:r>
              <a:rPr lang="en-US" sz="4000" b="1" dirty="0">
                <a:solidFill>
                  <a:srgbClr val="009900"/>
                </a:solidFill>
              </a:rPr>
              <a:t>METHODS</a:t>
            </a:r>
          </a:p>
          <a:p>
            <a:pPr algn="ctr"/>
            <a:r>
              <a:rPr lang="en-US" sz="2933" dirty="0"/>
              <a:t>Cross-sectional survey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 calcmode="lin" valueType="num">
                                      <p:cBhvr additive="base">
                                        <p:cTn id="1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 calcmode="lin" valueType="num">
                                      <p:cBhvr additive="base">
                                        <p:cTn id="1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098800" y="-305405"/>
            <a:ext cx="5740400" cy="2205412"/>
          </a:xfrm>
          <a:prstGeom prst="rect">
            <a:avLst/>
          </a:prstGeom>
        </p:spPr>
        <p:txBody>
          <a:bodyPr wrap="square" lIns="0" tIns="0" rIns="0" bIns="0" rtlCol="0" anchor="t">
            <a:spAutoFit/>
          </a:bodyPr>
          <a:lstStyle/>
          <a:p>
            <a:pPr algn="ctr">
              <a:lnSpc>
                <a:spcPts val="9379"/>
              </a:lnSpc>
            </a:pPr>
            <a:r>
              <a:rPr lang="en-US" sz="3200" dirty="0">
                <a:solidFill>
                  <a:srgbClr val="008264"/>
                </a:solidFill>
                <a:latin typeface="Rockwell Extra Bold" panose="02060903040505020403" pitchFamily="18" charset="0"/>
              </a:rPr>
              <a:t>Methods</a:t>
            </a:r>
          </a:p>
          <a:p>
            <a:pPr algn="ctr">
              <a:lnSpc>
                <a:spcPts val="9379"/>
              </a:lnSpc>
            </a:pPr>
            <a:endParaRPr lang="en-US" sz="3200" dirty="0">
              <a:solidFill>
                <a:srgbClr val="008264"/>
              </a:solidFill>
              <a:latin typeface="Rockwell Extra Bold" panose="02060903040505020403" pitchFamily="18" charset="0"/>
            </a:endParaRPr>
          </a:p>
        </p:txBody>
      </p:sp>
      <p:pic>
        <p:nvPicPr>
          <p:cNvPr id="6" name="Picture 5">
            <a:extLst>
              <a:ext uri="{FF2B5EF4-FFF2-40B4-BE49-F238E27FC236}">
                <a16:creationId xmlns:a16="http://schemas.microsoft.com/office/drawing/2014/main" id="{8D3824BB-A12D-23CA-C985-B456EB6057A9}"/>
              </a:ext>
            </a:extLst>
          </p:cNvPr>
          <p:cNvPicPr>
            <a:picLocks noChangeAspect="1"/>
          </p:cNvPicPr>
          <p:nvPr/>
        </p:nvPicPr>
        <p:blipFill>
          <a:blip r:embed="rId3"/>
          <a:stretch>
            <a:fillRect/>
          </a:stretch>
        </p:blipFill>
        <p:spPr>
          <a:xfrm>
            <a:off x="372483" y="1041400"/>
            <a:ext cx="5452635" cy="4368800"/>
          </a:xfrm>
          <a:prstGeom prst="rect">
            <a:avLst/>
          </a:prstGeom>
        </p:spPr>
      </p:pic>
      <p:sp>
        <p:nvSpPr>
          <p:cNvPr id="2" name="TextBox 1">
            <a:extLst>
              <a:ext uri="{FF2B5EF4-FFF2-40B4-BE49-F238E27FC236}">
                <a16:creationId xmlns:a16="http://schemas.microsoft.com/office/drawing/2014/main" id="{0CFDEDAB-8D1A-41F8-212B-C1D5F83CDEFA}"/>
              </a:ext>
            </a:extLst>
          </p:cNvPr>
          <p:cNvSpPr txBox="1"/>
          <p:nvPr/>
        </p:nvSpPr>
        <p:spPr>
          <a:xfrm>
            <a:off x="6604000" y="1016000"/>
            <a:ext cx="7721600" cy="5016951"/>
          </a:xfrm>
          <a:prstGeom prst="rect">
            <a:avLst/>
          </a:prstGeom>
          <a:noFill/>
        </p:spPr>
        <p:txBody>
          <a:bodyPr wrap="square" rtlCol="0">
            <a:spAutoFit/>
          </a:bodyPr>
          <a:lstStyle>
            <a:defPPr>
              <a:defRPr lang="en-US"/>
            </a:defPPr>
            <a:lvl1pPr>
              <a:defRPr sz="4000"/>
            </a:lvl1pPr>
          </a:lstStyle>
          <a:p>
            <a:pPr marL="381019" indent="-381019">
              <a:buFont typeface="Arial" panose="020B0604020202020204" pitchFamily="34" charset="0"/>
              <a:buChar char="•"/>
            </a:pPr>
            <a:r>
              <a:rPr lang="en-US" sz="2667" dirty="0"/>
              <a:t>Demographic Questions: </a:t>
            </a:r>
          </a:p>
          <a:p>
            <a:pPr marL="685834" lvl="1" indent="-381019">
              <a:buFont typeface="Courier New" panose="02070309020205020404" pitchFamily="49" charset="0"/>
              <a:buChar char="o"/>
            </a:pPr>
            <a:r>
              <a:rPr lang="en-US" sz="2400" dirty="0"/>
              <a:t>Sex</a:t>
            </a:r>
          </a:p>
          <a:p>
            <a:pPr marL="685834" lvl="1" indent="-381019">
              <a:buFont typeface="Courier New" panose="02070309020205020404" pitchFamily="49" charset="0"/>
              <a:buChar char="o"/>
            </a:pPr>
            <a:r>
              <a:rPr lang="en-US" sz="2400" dirty="0"/>
              <a:t>Age</a:t>
            </a:r>
          </a:p>
          <a:p>
            <a:pPr marL="685834" lvl="1" indent="-381019">
              <a:buFont typeface="Courier New" panose="02070309020205020404" pitchFamily="49" charset="0"/>
              <a:buChar char="o"/>
            </a:pPr>
            <a:r>
              <a:rPr lang="en-US" sz="2400" dirty="0"/>
              <a:t>Duration since injury</a:t>
            </a:r>
          </a:p>
          <a:p>
            <a:pPr marL="685834" lvl="1" indent="-381019">
              <a:buFont typeface="Courier New" panose="02070309020205020404" pitchFamily="49" charset="0"/>
              <a:buChar char="o"/>
            </a:pPr>
            <a:r>
              <a:rPr lang="en-US" sz="2400" dirty="0"/>
              <a:t>Cause and Mechanism of injury</a:t>
            </a:r>
          </a:p>
          <a:p>
            <a:pPr lvl="1"/>
            <a:r>
              <a:rPr lang="en-US" sz="2400" dirty="0"/>
              <a:t> </a:t>
            </a:r>
          </a:p>
          <a:p>
            <a:pPr marL="381019" indent="-381019">
              <a:buFont typeface="Arial" panose="020B0604020202020204" pitchFamily="34" charset="0"/>
              <a:buChar char="•"/>
            </a:pPr>
            <a:r>
              <a:rPr lang="en-US" sz="2667" dirty="0"/>
              <a:t>Presence of headache</a:t>
            </a:r>
          </a:p>
          <a:p>
            <a:pPr marL="685834" lvl="1" indent="-381019">
              <a:buFont typeface="Courier New" panose="02070309020205020404" pitchFamily="49" charset="0"/>
              <a:buChar char="o"/>
            </a:pPr>
            <a:r>
              <a:rPr lang="en-US" sz="2400" dirty="0"/>
              <a:t>Characteristics</a:t>
            </a:r>
          </a:p>
          <a:p>
            <a:pPr lvl="1"/>
            <a:endParaRPr lang="en-US" sz="2400" dirty="0"/>
          </a:p>
          <a:p>
            <a:pPr marL="381019" indent="-381019">
              <a:buFont typeface="Arial" panose="020B0604020202020204" pitchFamily="34" charset="0"/>
              <a:buChar char="•"/>
            </a:pPr>
            <a:r>
              <a:rPr lang="en-US" sz="2667" dirty="0"/>
              <a:t>Presence of neck pain</a:t>
            </a:r>
          </a:p>
          <a:p>
            <a:pPr marL="685834" lvl="1" indent="-381019">
              <a:buFont typeface="Courier New" panose="02070309020205020404" pitchFamily="49" charset="0"/>
              <a:buChar char="o"/>
            </a:pPr>
            <a:r>
              <a:rPr lang="en-US" sz="2400" dirty="0"/>
              <a:t>Location</a:t>
            </a:r>
          </a:p>
          <a:p>
            <a:pPr marL="685834" lvl="1" indent="-381019">
              <a:buFont typeface="Courier New" panose="02070309020205020404" pitchFamily="49" charset="0"/>
              <a:buChar char="o"/>
            </a:pPr>
            <a:r>
              <a:rPr lang="en-US" sz="2400" dirty="0"/>
              <a:t>Numeric pain rating</a:t>
            </a:r>
          </a:p>
          <a:p>
            <a:pPr marL="685834" lvl="1" indent="-381019">
              <a:buFont typeface="Courier New" panose="02070309020205020404" pitchFamily="49" charset="0"/>
              <a:buChar char="o"/>
            </a:pPr>
            <a:r>
              <a:rPr lang="en-US" sz="2400" dirty="0"/>
              <a:t>Neck Disability Index </a:t>
            </a:r>
            <a:r>
              <a:rPr lang="en-US" sz="2400" baseline="30000" dirty="0"/>
              <a:t>16</a:t>
            </a:r>
          </a:p>
        </p:txBody>
      </p:sp>
    </p:spTree>
    <p:extLst>
      <p:ext uri="{BB962C8B-B14F-4D97-AF65-F5344CB8AC3E}">
        <p14:creationId xmlns:p14="http://schemas.microsoft.com/office/powerpoint/2010/main" val="252086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additive="base">
                                        <p:cTn id="5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 calcmode="lin" valueType="num">
                                      <p:cBhvr additive="base">
                                        <p:cTn id="5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anim calcmode="lin" valueType="num">
                                      <p:cBhvr additive="base">
                                        <p:cTn id="5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429188" y="-75475"/>
            <a:ext cx="5080000" cy="1452001"/>
          </a:xfrm>
          <a:prstGeom prst="rect">
            <a:avLst/>
          </a:prstGeom>
        </p:spPr>
        <p:txBody>
          <a:bodyPr wrap="square" lIns="0" tIns="0" rIns="0" bIns="0" rtlCol="0" anchor="t">
            <a:spAutoFit/>
          </a:bodyPr>
          <a:lstStyle>
            <a:defPPr>
              <a:defRPr lang="en-US"/>
            </a:defPPr>
            <a:lvl1pPr algn="ctr">
              <a:lnSpc>
                <a:spcPts val="14068"/>
              </a:lnSpc>
              <a:defRPr sz="4800">
                <a:solidFill>
                  <a:srgbClr val="008264"/>
                </a:solidFill>
                <a:latin typeface="Rockwell Extra Bold" panose="02060903040505020403" pitchFamily="18" charset="0"/>
              </a:defRPr>
            </a:lvl1pPr>
          </a:lstStyle>
          <a:p>
            <a:r>
              <a:rPr lang="en-US" sz="3200" dirty="0"/>
              <a:t>Statistical Analysis</a:t>
            </a:r>
          </a:p>
        </p:txBody>
      </p:sp>
      <p:sp>
        <p:nvSpPr>
          <p:cNvPr id="8" name="TextBox 8"/>
          <p:cNvSpPr txBox="1"/>
          <p:nvPr/>
        </p:nvSpPr>
        <p:spPr>
          <a:xfrm>
            <a:off x="685801" y="1307365"/>
            <a:ext cx="6637183" cy="394660"/>
          </a:xfrm>
          <a:prstGeom prst="rect">
            <a:avLst/>
          </a:prstGeom>
        </p:spPr>
        <p:txBody>
          <a:bodyPr lIns="0" tIns="0" rIns="0" bIns="0" rtlCol="0" anchor="t">
            <a:spAutoFit/>
          </a:bodyPr>
          <a:lstStyle/>
          <a:p>
            <a:pPr>
              <a:lnSpc>
                <a:spcPts val="3266"/>
              </a:lnSpc>
            </a:pPr>
            <a:r>
              <a:rPr lang="en-US" sz="2333" dirty="0">
                <a:solidFill>
                  <a:srgbClr val="003594"/>
                </a:solidFill>
                <a:latin typeface="Open Sans"/>
              </a:rPr>
              <a:t>​</a:t>
            </a:r>
          </a:p>
        </p:txBody>
      </p:sp>
      <p:sp>
        <p:nvSpPr>
          <p:cNvPr id="9" name="TextBox 8">
            <a:extLst>
              <a:ext uri="{FF2B5EF4-FFF2-40B4-BE49-F238E27FC236}">
                <a16:creationId xmlns:a16="http://schemas.microsoft.com/office/drawing/2014/main" id="{6B3C9681-E44F-3BDC-5AD8-B9A7DAD12912}"/>
              </a:ext>
            </a:extLst>
          </p:cNvPr>
          <p:cNvSpPr txBox="1"/>
          <p:nvPr/>
        </p:nvSpPr>
        <p:spPr>
          <a:xfrm>
            <a:off x="1477091" y="1503060"/>
            <a:ext cx="9190909" cy="4770921"/>
          </a:xfrm>
          <a:prstGeom prst="rect">
            <a:avLst/>
          </a:prstGeom>
          <a:noFill/>
        </p:spPr>
        <p:txBody>
          <a:bodyPr wrap="square" rtlCol="0">
            <a:spAutoFit/>
          </a:bodyPr>
          <a:lstStyle>
            <a:defPPr>
              <a:defRPr lang="en-US"/>
            </a:defPPr>
            <a:lvl1pPr>
              <a:defRPr sz="4000">
                <a:solidFill>
                  <a:srgbClr val="003594"/>
                </a:solidFill>
              </a:defRPr>
            </a:lvl1pPr>
          </a:lstStyle>
          <a:p>
            <a:pPr marL="381019" indent="-381019">
              <a:buFont typeface="Arial" panose="020B0604020202020204" pitchFamily="34" charset="0"/>
              <a:buChar char="•"/>
            </a:pPr>
            <a:r>
              <a:rPr lang="en-US" sz="2667" dirty="0">
                <a:solidFill>
                  <a:schemeClr val="tx1"/>
                </a:solidFill>
              </a:rPr>
              <a:t>Proportion of respondents with comorbid neck pain</a:t>
            </a:r>
          </a:p>
          <a:p>
            <a:pPr marL="381019" indent="-381019">
              <a:buFont typeface="Arial" panose="020B0604020202020204" pitchFamily="34" charset="0"/>
              <a:buChar char="•"/>
            </a:pPr>
            <a:endParaRPr lang="en-US" sz="2667" dirty="0">
              <a:solidFill>
                <a:schemeClr val="tx1"/>
              </a:solidFill>
            </a:endParaRPr>
          </a:p>
          <a:p>
            <a:pPr marL="381019" indent="-381019">
              <a:buFont typeface="Arial" panose="020B0604020202020204" pitchFamily="34" charset="0"/>
              <a:buChar char="•"/>
            </a:pPr>
            <a:r>
              <a:rPr lang="en-US" sz="2667" dirty="0">
                <a:solidFill>
                  <a:schemeClr val="tx1"/>
                </a:solidFill>
              </a:rPr>
              <a:t>Baseline Characteristics </a:t>
            </a:r>
          </a:p>
          <a:p>
            <a:pPr marL="990650" lvl="2" indent="-381019">
              <a:buFont typeface="Courier New" panose="02070309020205020404" pitchFamily="49" charset="0"/>
              <a:buChar char="o"/>
            </a:pPr>
            <a:r>
              <a:rPr lang="en-US" sz="2133" dirty="0"/>
              <a:t>Descriptive Statistics </a:t>
            </a:r>
          </a:p>
          <a:p>
            <a:pPr marL="381019" indent="-381019">
              <a:buFont typeface="Arial" panose="020B0604020202020204" pitchFamily="34" charset="0"/>
              <a:buChar char="•"/>
            </a:pPr>
            <a:endParaRPr lang="en-US" sz="2667" dirty="0">
              <a:solidFill>
                <a:schemeClr val="tx1"/>
              </a:solidFill>
            </a:endParaRPr>
          </a:p>
          <a:p>
            <a:pPr marL="381019" indent="-381019">
              <a:buFont typeface="Arial" panose="020B0604020202020204" pitchFamily="34" charset="0"/>
              <a:buChar char="•"/>
            </a:pPr>
            <a:r>
              <a:rPr lang="en-US" sz="2667" dirty="0">
                <a:solidFill>
                  <a:schemeClr val="tx1"/>
                </a:solidFill>
              </a:rPr>
              <a:t>Comparisons between patients with and without neck pain </a:t>
            </a:r>
          </a:p>
          <a:p>
            <a:pPr marL="990650" lvl="2" indent="-381019">
              <a:buFont typeface="Courier New" panose="02070309020205020404" pitchFamily="49" charset="0"/>
              <a:buChar char="o"/>
            </a:pPr>
            <a:r>
              <a:rPr lang="en-US" sz="2133" dirty="0"/>
              <a:t>Chi-square tests (α=0.05)</a:t>
            </a:r>
          </a:p>
          <a:p>
            <a:pPr marL="381019" indent="-381019">
              <a:buFont typeface="Arial" panose="020B0604020202020204" pitchFamily="34" charset="0"/>
              <a:buChar char="•"/>
            </a:pPr>
            <a:endParaRPr lang="en-US" sz="2667" dirty="0">
              <a:solidFill>
                <a:schemeClr val="tx1"/>
              </a:solidFill>
            </a:endParaRPr>
          </a:p>
          <a:p>
            <a:pPr marL="381019" indent="-381019">
              <a:buFont typeface="Arial" panose="020B0604020202020204" pitchFamily="34" charset="0"/>
              <a:buChar char="•"/>
            </a:pPr>
            <a:r>
              <a:rPr lang="en-US" sz="2667" dirty="0">
                <a:solidFill>
                  <a:schemeClr val="tx1"/>
                </a:solidFill>
              </a:rPr>
              <a:t>Association between HA characteristics and neck pain</a:t>
            </a:r>
          </a:p>
          <a:p>
            <a:pPr marL="990650" lvl="2" indent="-381019">
              <a:buFont typeface="Courier New" panose="02070309020205020404" pitchFamily="49" charset="0"/>
              <a:buChar char="o"/>
            </a:pPr>
            <a:r>
              <a:rPr lang="en-US" sz="2133" dirty="0"/>
              <a:t>Odds ratios (95% CI)</a:t>
            </a:r>
          </a:p>
          <a:p>
            <a:endParaRPr lang="en-US" sz="2667" dirty="0"/>
          </a:p>
          <a:p>
            <a:endParaRPr lang="en-US" sz="2667"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additive="base">
                                        <p:cTn id="2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 calcmode="lin" valueType="num">
                                      <p:cBhvr additive="base">
                                        <p:cTn id="3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anim calcmode="lin" valueType="num">
                                      <p:cBhvr additive="base">
                                        <p:cTn id="4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9271" y="-126999"/>
            <a:ext cx="3513973" cy="721031"/>
          </a:xfrm>
          <a:prstGeom prst="rect">
            <a:avLst/>
          </a:prstGeom>
        </p:spPr>
        <p:txBody>
          <a:bodyPr wrap="square" lIns="0" tIns="0" rIns="0" bIns="0" rtlCol="0" anchor="t">
            <a:spAutoFit/>
          </a:bodyPr>
          <a:lstStyle/>
          <a:p>
            <a:pPr algn="ctr">
              <a:lnSpc>
                <a:spcPts val="6533"/>
              </a:lnSpc>
            </a:pPr>
            <a:r>
              <a:rPr lang="en-US" sz="3200">
                <a:solidFill>
                  <a:srgbClr val="008264"/>
                </a:solidFill>
                <a:latin typeface="Rockwell Extra Bold" panose="02060903040505020403" pitchFamily="18" charset="0"/>
              </a:rPr>
              <a:t>Results</a:t>
            </a:r>
            <a:endParaRPr lang="en-US" sz="3200" dirty="0">
              <a:solidFill>
                <a:srgbClr val="008264"/>
              </a:solidFill>
              <a:latin typeface="Rockwell Extra Bold" panose="02060903040505020403" pitchFamily="18" charset="0"/>
            </a:endParaRPr>
          </a:p>
        </p:txBody>
      </p:sp>
      <p:sp>
        <p:nvSpPr>
          <p:cNvPr id="6" name="TextBox 5">
            <a:extLst>
              <a:ext uri="{FF2B5EF4-FFF2-40B4-BE49-F238E27FC236}">
                <a16:creationId xmlns:a16="http://schemas.microsoft.com/office/drawing/2014/main" id="{5F7DC0BA-0C0A-77FC-F717-2E45611C2DC0}"/>
              </a:ext>
            </a:extLst>
          </p:cNvPr>
          <p:cNvSpPr txBox="1"/>
          <p:nvPr/>
        </p:nvSpPr>
        <p:spPr>
          <a:xfrm>
            <a:off x="203200" y="983698"/>
            <a:ext cx="3980071" cy="5426807"/>
          </a:xfrm>
          <a:prstGeom prst="rect">
            <a:avLst/>
          </a:prstGeom>
          <a:noFill/>
        </p:spPr>
        <p:txBody>
          <a:bodyPr wrap="square">
            <a:spAutoFit/>
          </a:bodyPr>
          <a:lstStyle/>
          <a:p>
            <a:pPr marL="381019" indent="-381019">
              <a:buFont typeface="Arial" panose="020B0604020202020204" pitchFamily="34" charset="0"/>
              <a:buChar char="•"/>
            </a:pPr>
            <a:r>
              <a:rPr lang="en-US" sz="2400" dirty="0"/>
              <a:t>1,426 eligible patients</a:t>
            </a:r>
          </a:p>
          <a:p>
            <a:pPr marL="685834" lvl="1" indent="-381019">
              <a:buFont typeface="Courier New" panose="02070309020205020404" pitchFamily="49" charset="0"/>
              <a:buChar char="o"/>
            </a:pPr>
            <a:r>
              <a:rPr lang="en-US" sz="2133" dirty="0"/>
              <a:t>299 adult patients completed the survey </a:t>
            </a:r>
          </a:p>
          <a:p>
            <a:pPr marL="685834" lvl="1" indent="-381019">
              <a:buFont typeface="Courier New" panose="02070309020205020404" pitchFamily="49" charset="0"/>
              <a:buChar char="o"/>
            </a:pPr>
            <a:r>
              <a:rPr lang="en-US" sz="2133" dirty="0"/>
              <a:t>Response rate of 21% </a:t>
            </a:r>
          </a:p>
          <a:p>
            <a:pPr marL="381019" indent="-381019">
              <a:buFont typeface="Courier New" panose="02070309020205020404" pitchFamily="49" charset="0"/>
              <a:buChar char="o"/>
            </a:pPr>
            <a:r>
              <a:rPr lang="en-US" sz="2133" b="1" dirty="0"/>
              <a:t>61% reported neck pain</a:t>
            </a:r>
          </a:p>
          <a:p>
            <a:pPr lvl="1"/>
            <a:endParaRPr lang="en-US" sz="2400" dirty="0"/>
          </a:p>
          <a:p>
            <a:pPr marL="381019" indent="-381019">
              <a:buFont typeface="Arial" panose="020B0604020202020204" pitchFamily="34" charset="0"/>
              <a:buChar char="•"/>
            </a:pPr>
            <a:r>
              <a:rPr lang="en-US" sz="2400" dirty="0"/>
              <a:t>Average age: 39 years</a:t>
            </a:r>
          </a:p>
          <a:p>
            <a:endParaRPr lang="en-US" sz="2400" dirty="0"/>
          </a:p>
          <a:p>
            <a:pPr marL="381019" indent="-381019">
              <a:buFont typeface="Arial" panose="020B0604020202020204" pitchFamily="34" charset="0"/>
              <a:buChar char="•"/>
            </a:pPr>
            <a:r>
              <a:rPr lang="en-US" sz="2400" dirty="0"/>
              <a:t>175 females (59%)</a:t>
            </a:r>
          </a:p>
          <a:p>
            <a:pPr marL="685834" lvl="1" indent="-381019">
              <a:buFont typeface="Courier New" panose="02070309020205020404" pitchFamily="49" charset="0"/>
              <a:buChar char="o"/>
            </a:pPr>
            <a:r>
              <a:rPr lang="en-US" sz="2133" dirty="0"/>
              <a:t>62</a:t>
            </a:r>
            <a:r>
              <a:rPr lang="en-US" sz="2667" dirty="0"/>
              <a:t>% </a:t>
            </a:r>
            <a:r>
              <a:rPr lang="en-US" sz="2133" dirty="0"/>
              <a:t>reported neck pain </a:t>
            </a:r>
          </a:p>
          <a:p>
            <a:pPr marL="381019" indent="-381019">
              <a:buFont typeface="Arial" panose="020B0604020202020204" pitchFamily="34" charset="0"/>
              <a:buChar char="•"/>
            </a:pPr>
            <a:endParaRPr lang="en-US" sz="2400" dirty="0"/>
          </a:p>
          <a:p>
            <a:pPr marL="381019" indent="-381019">
              <a:buFont typeface="Arial" panose="020B0604020202020204" pitchFamily="34" charset="0"/>
              <a:buChar char="•"/>
            </a:pPr>
            <a:r>
              <a:rPr lang="en-US" sz="2400" dirty="0"/>
              <a:t>81% of all patients had complaint of headache</a:t>
            </a:r>
          </a:p>
          <a:p>
            <a:pPr marL="685834" lvl="1" indent="-381019">
              <a:buFont typeface="Courier New" panose="02070309020205020404" pitchFamily="49" charset="0"/>
              <a:buChar char="o"/>
            </a:pPr>
            <a:r>
              <a:rPr lang="en-US" sz="2133" dirty="0"/>
              <a:t>91% of subset with neck pain</a:t>
            </a:r>
          </a:p>
        </p:txBody>
      </p:sp>
      <p:pic>
        <p:nvPicPr>
          <p:cNvPr id="8" name="Picture 7">
            <a:extLst>
              <a:ext uri="{FF2B5EF4-FFF2-40B4-BE49-F238E27FC236}">
                <a16:creationId xmlns:a16="http://schemas.microsoft.com/office/drawing/2014/main" id="{2140AF92-5622-98F6-13A5-47C919F81BF3}"/>
              </a:ext>
            </a:extLst>
          </p:cNvPr>
          <p:cNvPicPr>
            <a:picLocks noChangeAspect="1"/>
          </p:cNvPicPr>
          <p:nvPr/>
        </p:nvPicPr>
        <p:blipFill>
          <a:blip r:embed="rId3"/>
          <a:stretch>
            <a:fillRect/>
          </a:stretch>
        </p:blipFill>
        <p:spPr>
          <a:xfrm>
            <a:off x="3767340" y="0"/>
            <a:ext cx="8221460" cy="6858000"/>
          </a:xfrm>
          <a:prstGeom prst="rect">
            <a:avLst/>
          </a:prstGeom>
        </p:spPr>
      </p:pic>
    </p:spTree>
    <p:extLst>
      <p:ext uri="{BB962C8B-B14F-4D97-AF65-F5344CB8AC3E}">
        <p14:creationId xmlns:p14="http://schemas.microsoft.com/office/powerpoint/2010/main" val="34445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43CD3-F8D7-D4C7-DC09-F2CAA532C57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3EBEC35-75A4-059B-45E6-4E74637E1544}"/>
              </a:ext>
            </a:extLst>
          </p:cNvPr>
          <p:cNvSpPr txBox="1"/>
          <p:nvPr/>
        </p:nvSpPr>
        <p:spPr>
          <a:xfrm>
            <a:off x="3962400" y="1"/>
            <a:ext cx="3513973" cy="721031"/>
          </a:xfrm>
          <a:prstGeom prst="rect">
            <a:avLst/>
          </a:prstGeom>
        </p:spPr>
        <p:txBody>
          <a:bodyPr wrap="square" lIns="0" tIns="0" rIns="0" bIns="0" rtlCol="0" anchor="t">
            <a:spAutoFit/>
          </a:bodyPr>
          <a:lstStyle/>
          <a:p>
            <a:pPr algn="ctr">
              <a:lnSpc>
                <a:spcPts val="6533"/>
              </a:lnSpc>
            </a:pPr>
            <a:r>
              <a:rPr lang="en-US" sz="3200" dirty="0">
                <a:solidFill>
                  <a:srgbClr val="008264"/>
                </a:solidFill>
                <a:latin typeface="Rockwell Extra Bold" panose="02060903040505020403" pitchFamily="18" charset="0"/>
              </a:rPr>
              <a:t>Results</a:t>
            </a:r>
          </a:p>
        </p:txBody>
      </p:sp>
      <p:graphicFrame>
        <p:nvGraphicFramePr>
          <p:cNvPr id="5" name="Table 4">
            <a:extLst>
              <a:ext uri="{FF2B5EF4-FFF2-40B4-BE49-F238E27FC236}">
                <a16:creationId xmlns:a16="http://schemas.microsoft.com/office/drawing/2014/main" id="{02A8B1D5-E89A-4191-4E98-61F7D824365C}"/>
              </a:ext>
            </a:extLst>
          </p:cNvPr>
          <p:cNvGraphicFramePr>
            <a:graphicFrameLocks noGrp="1"/>
          </p:cNvGraphicFramePr>
          <p:nvPr/>
        </p:nvGraphicFramePr>
        <p:xfrm>
          <a:off x="1248986" y="889000"/>
          <a:ext cx="8940801" cy="5181194"/>
        </p:xfrm>
        <a:graphic>
          <a:graphicData uri="http://schemas.openxmlformats.org/drawingml/2006/table">
            <a:tbl>
              <a:tblPr firstRow="1" firstCol="1" bandRow="1">
                <a:tableStyleId>{5C22544A-7EE6-4342-B048-85BDC9FD1C3A}</a:tableStyleId>
              </a:tblPr>
              <a:tblGrid>
                <a:gridCol w="4690969">
                  <a:extLst>
                    <a:ext uri="{9D8B030D-6E8A-4147-A177-3AD203B41FA5}">
                      <a16:colId xmlns:a16="http://schemas.microsoft.com/office/drawing/2014/main" val="3335734720"/>
                    </a:ext>
                  </a:extLst>
                </a:gridCol>
                <a:gridCol w="2348591">
                  <a:extLst>
                    <a:ext uri="{9D8B030D-6E8A-4147-A177-3AD203B41FA5}">
                      <a16:colId xmlns:a16="http://schemas.microsoft.com/office/drawing/2014/main" val="1690855605"/>
                    </a:ext>
                  </a:extLst>
                </a:gridCol>
                <a:gridCol w="1901241">
                  <a:extLst>
                    <a:ext uri="{9D8B030D-6E8A-4147-A177-3AD203B41FA5}">
                      <a16:colId xmlns:a16="http://schemas.microsoft.com/office/drawing/2014/main" val="2537752700"/>
                    </a:ext>
                  </a:extLst>
                </a:gridCol>
              </a:tblGrid>
              <a:tr h="608527">
                <a:tc>
                  <a:txBody>
                    <a:bodyPr/>
                    <a:lstStyle/>
                    <a:p>
                      <a:pPr marL="0" marR="0">
                        <a:lnSpc>
                          <a:spcPct val="200000"/>
                        </a:lnSpc>
                        <a:spcBef>
                          <a:spcPts val="0"/>
                        </a:spcBef>
                        <a:spcAft>
                          <a:spcPts val="0"/>
                        </a:spcAft>
                      </a:pPr>
                      <a:r>
                        <a:rPr lang="en-US" sz="1300">
                          <a:effectLst/>
                          <a:latin typeface="Arial" panose="020B0604020202020204" pitchFamily="34" charset="0"/>
                          <a:cs typeface="Arial" panose="020B0604020202020204" pitchFamily="34" charset="0"/>
                        </a:rPr>
                        <a:t> </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gridSpan="2">
                  <a:txBody>
                    <a:bodyPr/>
                    <a:lstStyle/>
                    <a:p>
                      <a:pPr marL="0" marR="0" algn="ctr">
                        <a:lnSpc>
                          <a:spcPct val="200000"/>
                        </a:lnSpc>
                        <a:spcBef>
                          <a:spcPts val="0"/>
                        </a:spcBef>
                        <a:spcAft>
                          <a:spcPts val="0"/>
                        </a:spcAft>
                      </a:pPr>
                      <a:r>
                        <a:rPr lang="en-US" sz="1600" dirty="0">
                          <a:effectLst/>
                          <a:latin typeface="Arial" panose="020B0604020202020204" pitchFamily="34" charset="0"/>
                          <a:cs typeface="Arial" panose="020B0604020202020204" pitchFamily="34" charset="0"/>
                        </a:rPr>
                        <a:t>Subset WITH neck pain (n=183)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hMerge="1">
                  <a:txBody>
                    <a:bodyPr/>
                    <a:lstStyle/>
                    <a:p>
                      <a:endParaRPr lang="en-US"/>
                    </a:p>
                  </a:txBody>
                  <a:tcPr/>
                </a:tc>
                <a:extLst>
                  <a:ext uri="{0D108BD9-81ED-4DB2-BD59-A6C34878D82A}">
                    <a16:rowId xmlns:a16="http://schemas.microsoft.com/office/drawing/2014/main" val="1974138231"/>
                  </a:ext>
                </a:extLst>
              </a:tr>
              <a:tr h="459151">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 </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tc>
                  <a:txBody>
                    <a:bodyPr/>
                    <a:lstStyle/>
                    <a:p>
                      <a:pPr marL="0" marR="0" algn="ctr">
                        <a:lnSpc>
                          <a:spcPct val="200000"/>
                        </a:lnSpc>
                        <a:spcBef>
                          <a:spcPts val="0"/>
                        </a:spcBef>
                        <a:spcAft>
                          <a:spcPts val="0"/>
                        </a:spcAft>
                      </a:pPr>
                      <a:r>
                        <a:rPr lang="en-US" sz="1300" b="1" dirty="0">
                          <a:effectLst/>
                          <a:latin typeface="Arial" panose="020B0604020202020204" pitchFamily="34" charset="0"/>
                          <a:cs typeface="Arial" panose="020B0604020202020204" pitchFamily="34" charset="0"/>
                        </a:rPr>
                        <a:t>N</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tc>
                  <a:txBody>
                    <a:bodyPr/>
                    <a:lstStyle/>
                    <a:p>
                      <a:pPr marL="0" marR="0" algn="ctr">
                        <a:lnSpc>
                          <a:spcPct val="200000"/>
                        </a:lnSpc>
                        <a:spcBef>
                          <a:spcPts val="0"/>
                        </a:spcBef>
                        <a:spcAft>
                          <a:spcPts val="0"/>
                        </a:spcAft>
                      </a:pPr>
                      <a:r>
                        <a:rPr lang="en-US" sz="1300" b="1" dirty="0">
                          <a:effectLst/>
                          <a:latin typeface="Arial" panose="020B0604020202020204" pitchFamily="34" charset="0"/>
                          <a:cs typeface="Arial" panose="020B0604020202020204" pitchFamily="34" charset="0"/>
                        </a:rPr>
                        <a:t>%</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extLst>
                  <a:ext uri="{0D108BD9-81ED-4DB2-BD59-A6C34878D82A}">
                    <a16:rowId xmlns:a16="http://schemas.microsoft.com/office/drawing/2014/main" val="1681201668"/>
                  </a:ext>
                </a:extLst>
              </a:tr>
              <a:tr h="545223">
                <a:tc gridSpan="3">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Location of Neck Pain   (more than one response was allowed)</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5971376"/>
                  </a:ext>
                </a:extLst>
              </a:tr>
              <a:tr h="459151">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Upper cervical (Co-1-2)</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124</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a:effectLst/>
                          <a:latin typeface="Arial" panose="020B0604020202020204" pitchFamily="34" charset="0"/>
                          <a:cs typeface="Arial" panose="020B0604020202020204" pitchFamily="34" charset="0"/>
                        </a:rPr>
                        <a:t>68%</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extLst>
                  <a:ext uri="{0D108BD9-81ED-4DB2-BD59-A6C34878D82A}">
                    <a16:rowId xmlns:a16="http://schemas.microsoft.com/office/drawing/2014/main" val="661114345"/>
                  </a:ext>
                </a:extLst>
              </a:tr>
              <a:tr h="459151">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Lower cervical (C5-6-7)</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74</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a:effectLst/>
                          <a:latin typeface="Arial" panose="020B0604020202020204" pitchFamily="34" charset="0"/>
                          <a:cs typeface="Arial" panose="020B0604020202020204" pitchFamily="34" charset="0"/>
                        </a:rPr>
                        <a:t>40%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extLst>
                  <a:ext uri="{0D108BD9-81ED-4DB2-BD59-A6C34878D82A}">
                    <a16:rowId xmlns:a16="http://schemas.microsoft.com/office/drawing/2014/main" val="2958640125"/>
                  </a:ext>
                </a:extLst>
              </a:tr>
              <a:tr h="459151">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Mid cervical (C3-4-5)</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62</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34%</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extLst>
                  <a:ext uri="{0D108BD9-81ED-4DB2-BD59-A6C34878D82A}">
                    <a16:rowId xmlns:a16="http://schemas.microsoft.com/office/drawing/2014/main" val="578703719"/>
                  </a:ext>
                </a:extLst>
              </a:tr>
              <a:tr h="459151">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 </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tc>
                  <a:txBody>
                    <a:bodyPr/>
                    <a:lstStyle/>
                    <a:p>
                      <a:pPr marL="0" marR="0" algn="ctr">
                        <a:lnSpc>
                          <a:spcPct val="200000"/>
                        </a:lnSpc>
                        <a:spcBef>
                          <a:spcPts val="0"/>
                        </a:spcBef>
                        <a:spcAft>
                          <a:spcPts val="0"/>
                        </a:spcAft>
                      </a:pPr>
                      <a:r>
                        <a:rPr lang="en-US" sz="1300" b="1" dirty="0">
                          <a:effectLst/>
                          <a:latin typeface="Arial" panose="020B0604020202020204" pitchFamily="34" charset="0"/>
                          <a:cs typeface="Arial" panose="020B0604020202020204" pitchFamily="34" charset="0"/>
                        </a:rPr>
                        <a:t>Mean</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tc>
                  <a:txBody>
                    <a:bodyPr/>
                    <a:lstStyle/>
                    <a:p>
                      <a:pPr marL="0" marR="0" algn="ctr">
                        <a:lnSpc>
                          <a:spcPct val="200000"/>
                        </a:lnSpc>
                        <a:spcBef>
                          <a:spcPts val="0"/>
                        </a:spcBef>
                        <a:spcAft>
                          <a:spcPts val="0"/>
                        </a:spcAft>
                      </a:pPr>
                      <a:r>
                        <a:rPr lang="en-US" sz="1300" b="1" dirty="0">
                          <a:effectLst/>
                          <a:latin typeface="Arial" panose="020B0604020202020204" pitchFamily="34" charset="0"/>
                          <a:cs typeface="Arial" panose="020B0604020202020204" pitchFamily="34" charset="0"/>
                        </a:rPr>
                        <a:t>Std Dev</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solidFill>
                      <a:schemeClr val="bg2">
                        <a:lumMod val="90000"/>
                      </a:schemeClr>
                    </a:solidFill>
                  </a:tcPr>
                </a:tc>
                <a:extLst>
                  <a:ext uri="{0D108BD9-81ED-4DB2-BD59-A6C34878D82A}">
                    <a16:rowId xmlns:a16="http://schemas.microsoft.com/office/drawing/2014/main" val="3619919559"/>
                  </a:ext>
                </a:extLst>
              </a:tr>
              <a:tr h="817693">
                <a:tc>
                  <a:txBody>
                    <a:bodyPr/>
                    <a:lstStyle/>
                    <a:p>
                      <a:pPr marL="0" marR="0">
                        <a:lnSpc>
                          <a:spcPct val="200000"/>
                        </a:lnSpc>
                        <a:spcBef>
                          <a:spcPts val="0"/>
                        </a:spcBef>
                        <a:spcAft>
                          <a:spcPts val="0"/>
                        </a:spcAft>
                      </a:pPr>
                      <a:r>
                        <a:rPr lang="en-US" sz="1300">
                          <a:effectLst/>
                          <a:latin typeface="Arial" panose="020B0604020202020204" pitchFamily="34" charset="0"/>
                          <a:cs typeface="Arial" panose="020B0604020202020204" pitchFamily="34" charset="0"/>
                        </a:rPr>
                        <a:t>NDI Score (range 0-100)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38</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18</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extLst>
                  <a:ext uri="{0D108BD9-81ED-4DB2-BD59-A6C34878D82A}">
                    <a16:rowId xmlns:a16="http://schemas.microsoft.com/office/drawing/2014/main" val="1049591468"/>
                  </a:ext>
                </a:extLst>
              </a:tr>
              <a:tr h="913996">
                <a:tc>
                  <a:txBody>
                    <a:bodyPr/>
                    <a:lstStyle/>
                    <a:p>
                      <a:pPr marL="0" marR="0">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NPRS (range 0-10, average neck pain over past week)</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5.0</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tc>
                  <a:txBody>
                    <a:bodyPr/>
                    <a:lstStyle/>
                    <a:p>
                      <a:pPr marL="0" marR="0" algn="ctr">
                        <a:lnSpc>
                          <a:spcPct val="200000"/>
                        </a:lnSpc>
                        <a:spcBef>
                          <a:spcPts val="0"/>
                        </a:spcBef>
                        <a:spcAft>
                          <a:spcPts val="0"/>
                        </a:spcAft>
                      </a:pPr>
                      <a:r>
                        <a:rPr lang="en-US" sz="1300" dirty="0">
                          <a:effectLst/>
                          <a:latin typeface="Arial" panose="020B0604020202020204" pitchFamily="34" charset="0"/>
                          <a:cs typeface="Arial" panose="020B0604020202020204" pitchFamily="34" charset="0"/>
                        </a:rPr>
                        <a:t>2</a:t>
                      </a:r>
                      <a:endParaRPr lang="en-US" sz="1300" dirty="0">
                        <a:effectLst/>
                        <a:latin typeface="Arial" panose="020B0604020202020204" pitchFamily="34" charset="0"/>
                        <a:ea typeface="Calibri" panose="020F0502020204030204" pitchFamily="34" charset="0"/>
                        <a:cs typeface="Arial" panose="020B0604020202020204" pitchFamily="34" charset="0"/>
                      </a:endParaRPr>
                    </a:p>
                  </a:txBody>
                  <a:tcPr marL="30095" marR="30095" marT="30095" marB="30095"/>
                </a:tc>
                <a:extLst>
                  <a:ext uri="{0D108BD9-81ED-4DB2-BD59-A6C34878D82A}">
                    <a16:rowId xmlns:a16="http://schemas.microsoft.com/office/drawing/2014/main" val="1754313672"/>
                  </a:ext>
                </a:extLst>
              </a:tr>
            </a:tbl>
          </a:graphicData>
        </a:graphic>
      </p:graphicFrame>
      <p:sp>
        <p:nvSpPr>
          <p:cNvPr id="6" name="Rectangle: Rounded Corners 5">
            <a:extLst>
              <a:ext uri="{FF2B5EF4-FFF2-40B4-BE49-F238E27FC236}">
                <a16:creationId xmlns:a16="http://schemas.microsoft.com/office/drawing/2014/main" id="{15DB1014-C174-7254-C4B2-E6DFC2BC8791}"/>
              </a:ext>
            </a:extLst>
          </p:cNvPr>
          <p:cNvSpPr/>
          <p:nvPr/>
        </p:nvSpPr>
        <p:spPr>
          <a:xfrm>
            <a:off x="8788400" y="2565400"/>
            <a:ext cx="863600" cy="355602"/>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7" name="Rectangle: Rounded Corners 6">
            <a:extLst>
              <a:ext uri="{FF2B5EF4-FFF2-40B4-BE49-F238E27FC236}">
                <a16:creationId xmlns:a16="http://schemas.microsoft.com/office/drawing/2014/main" id="{8D9F6A30-7B8B-62CF-BEBF-55CBCA8A9C86}"/>
              </a:ext>
            </a:extLst>
          </p:cNvPr>
          <p:cNvSpPr/>
          <p:nvPr/>
        </p:nvSpPr>
        <p:spPr>
          <a:xfrm>
            <a:off x="6637067" y="4445000"/>
            <a:ext cx="863600" cy="355602"/>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9" name="Rectangle: Rounded Corners 8">
            <a:extLst>
              <a:ext uri="{FF2B5EF4-FFF2-40B4-BE49-F238E27FC236}">
                <a16:creationId xmlns:a16="http://schemas.microsoft.com/office/drawing/2014/main" id="{EB5BCBC8-0D9F-BC78-B85D-6CDEEB188AE8}"/>
              </a:ext>
            </a:extLst>
          </p:cNvPr>
          <p:cNvSpPr/>
          <p:nvPr/>
        </p:nvSpPr>
        <p:spPr>
          <a:xfrm>
            <a:off x="6637067" y="5257598"/>
            <a:ext cx="863600" cy="355602"/>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Tree>
    <p:extLst>
      <p:ext uri="{BB962C8B-B14F-4D97-AF65-F5344CB8AC3E}">
        <p14:creationId xmlns:p14="http://schemas.microsoft.com/office/powerpoint/2010/main" val="35497767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4ECEE83-12DE-9B67-78F3-E8B61ECF108C}"/>
              </a:ext>
            </a:extLst>
          </p:cNvPr>
          <p:cNvSpPr/>
          <p:nvPr/>
        </p:nvSpPr>
        <p:spPr>
          <a:xfrm>
            <a:off x="9459654" y="4204533"/>
            <a:ext cx="1219200" cy="1219200"/>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ADF77D68-47B7-F001-8A4B-FA2BE0BAD36B}"/>
              </a:ext>
            </a:extLst>
          </p:cNvPr>
          <p:cNvSpPr/>
          <p:nvPr/>
        </p:nvSpPr>
        <p:spPr>
          <a:xfrm>
            <a:off x="8402320" y="330200"/>
            <a:ext cx="254000" cy="24638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a:p>
        </p:txBody>
      </p:sp>
      <p:sp>
        <p:nvSpPr>
          <p:cNvPr id="7" name="Oval 6">
            <a:extLst>
              <a:ext uri="{FF2B5EF4-FFF2-40B4-BE49-F238E27FC236}">
                <a16:creationId xmlns:a16="http://schemas.microsoft.com/office/drawing/2014/main" id="{08D39E0B-77BA-00AD-3C70-D4BD1A0E54AA}"/>
              </a:ext>
            </a:extLst>
          </p:cNvPr>
          <p:cNvSpPr/>
          <p:nvPr/>
        </p:nvSpPr>
        <p:spPr>
          <a:xfrm>
            <a:off x="8402320" y="685800"/>
            <a:ext cx="254000" cy="2463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8" name="Oval 7">
            <a:extLst>
              <a:ext uri="{FF2B5EF4-FFF2-40B4-BE49-F238E27FC236}">
                <a16:creationId xmlns:a16="http://schemas.microsoft.com/office/drawing/2014/main" id="{DF4EF32E-0CEF-2489-6A94-784204C7C8BE}"/>
              </a:ext>
            </a:extLst>
          </p:cNvPr>
          <p:cNvSpPr/>
          <p:nvPr/>
        </p:nvSpPr>
        <p:spPr>
          <a:xfrm>
            <a:off x="8402320" y="1041400"/>
            <a:ext cx="254000" cy="2463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200"/>
          </a:p>
        </p:txBody>
      </p:sp>
      <p:sp>
        <p:nvSpPr>
          <p:cNvPr id="9" name="Oval 8">
            <a:extLst>
              <a:ext uri="{FF2B5EF4-FFF2-40B4-BE49-F238E27FC236}">
                <a16:creationId xmlns:a16="http://schemas.microsoft.com/office/drawing/2014/main" id="{5905956F-97C4-D856-2193-6EA7FB9DCBED}"/>
              </a:ext>
            </a:extLst>
          </p:cNvPr>
          <p:cNvSpPr/>
          <p:nvPr/>
        </p:nvSpPr>
        <p:spPr>
          <a:xfrm>
            <a:off x="8402320" y="1397000"/>
            <a:ext cx="254000" cy="246380"/>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4">
            <a:extLst>
              <a:ext uri="{FF2B5EF4-FFF2-40B4-BE49-F238E27FC236}">
                <a16:creationId xmlns:a16="http://schemas.microsoft.com/office/drawing/2014/main" id="{FC642BEC-37BD-E6E2-8E4E-2B16CCFD4701}"/>
              </a:ext>
            </a:extLst>
          </p:cNvPr>
          <p:cNvSpPr txBox="1"/>
          <p:nvPr/>
        </p:nvSpPr>
        <p:spPr>
          <a:xfrm>
            <a:off x="4339014" y="76201"/>
            <a:ext cx="3513973" cy="721031"/>
          </a:xfrm>
          <a:prstGeom prst="rect">
            <a:avLst/>
          </a:prstGeom>
        </p:spPr>
        <p:txBody>
          <a:bodyPr wrap="square" lIns="0" tIns="0" rIns="0" bIns="0" rtlCol="0" anchor="t">
            <a:spAutoFit/>
          </a:bodyPr>
          <a:lstStyle/>
          <a:p>
            <a:pPr algn="ctr">
              <a:lnSpc>
                <a:spcPts val="6533"/>
              </a:lnSpc>
            </a:pPr>
            <a:r>
              <a:rPr lang="en-US" sz="3200" dirty="0">
                <a:solidFill>
                  <a:srgbClr val="008264"/>
                </a:solidFill>
                <a:latin typeface="Rockwell Extra Bold" panose="02060903040505020403" pitchFamily="18" charset="0"/>
              </a:rPr>
              <a:t>Results</a:t>
            </a:r>
          </a:p>
        </p:txBody>
      </p:sp>
      <p:sp>
        <p:nvSpPr>
          <p:cNvPr id="13" name="TextBox 12">
            <a:extLst>
              <a:ext uri="{FF2B5EF4-FFF2-40B4-BE49-F238E27FC236}">
                <a16:creationId xmlns:a16="http://schemas.microsoft.com/office/drawing/2014/main" id="{45AD690A-DD10-C5E3-6C53-0DC4C007FFDB}"/>
              </a:ext>
            </a:extLst>
          </p:cNvPr>
          <p:cNvSpPr txBox="1"/>
          <p:nvPr/>
        </p:nvSpPr>
        <p:spPr>
          <a:xfrm>
            <a:off x="9352974" y="4455061"/>
            <a:ext cx="1371600" cy="748795"/>
          </a:xfrm>
          <a:prstGeom prst="rect">
            <a:avLst/>
          </a:prstGeom>
          <a:noFill/>
          <a:ln>
            <a:noFill/>
          </a:ln>
        </p:spPr>
        <p:txBody>
          <a:bodyPr wrap="square" rtlCol="0">
            <a:spAutoFit/>
          </a:bodyPr>
          <a:lstStyle/>
          <a:p>
            <a:pPr algn="ctr"/>
            <a:r>
              <a:rPr lang="en-US" sz="2133" b="1" dirty="0"/>
              <a:t>N=41</a:t>
            </a:r>
          </a:p>
          <a:p>
            <a:pPr algn="ctr"/>
            <a:r>
              <a:rPr lang="en-US" sz="2133" b="1" dirty="0"/>
              <a:t>(13%)</a:t>
            </a:r>
          </a:p>
        </p:txBody>
      </p:sp>
      <p:sp>
        <p:nvSpPr>
          <p:cNvPr id="15" name="TextBox 14">
            <a:extLst>
              <a:ext uri="{FF2B5EF4-FFF2-40B4-BE49-F238E27FC236}">
                <a16:creationId xmlns:a16="http://schemas.microsoft.com/office/drawing/2014/main" id="{7A6DF136-66DB-9440-A7BB-7339A76438EC}"/>
              </a:ext>
            </a:extLst>
          </p:cNvPr>
          <p:cNvSpPr txBox="1"/>
          <p:nvPr/>
        </p:nvSpPr>
        <p:spPr>
          <a:xfrm>
            <a:off x="8453814" y="283627"/>
            <a:ext cx="2275840" cy="400110"/>
          </a:xfrm>
          <a:prstGeom prst="rect">
            <a:avLst/>
          </a:prstGeom>
          <a:noFill/>
          <a:ln>
            <a:noFill/>
          </a:ln>
        </p:spPr>
        <p:txBody>
          <a:bodyPr wrap="square" rtlCol="0">
            <a:spAutoFit/>
          </a:bodyPr>
          <a:lstStyle/>
          <a:p>
            <a:pPr algn="ctr"/>
            <a:r>
              <a:rPr lang="en-US" sz="2000" dirty="0"/>
              <a:t>Headache Only</a:t>
            </a:r>
          </a:p>
        </p:txBody>
      </p:sp>
      <p:sp>
        <p:nvSpPr>
          <p:cNvPr id="16" name="TextBox 15">
            <a:extLst>
              <a:ext uri="{FF2B5EF4-FFF2-40B4-BE49-F238E27FC236}">
                <a16:creationId xmlns:a16="http://schemas.microsoft.com/office/drawing/2014/main" id="{FAE6662F-05EE-577E-C3A6-C16B2A74934F}"/>
              </a:ext>
            </a:extLst>
          </p:cNvPr>
          <p:cNvSpPr txBox="1"/>
          <p:nvPr/>
        </p:nvSpPr>
        <p:spPr>
          <a:xfrm>
            <a:off x="8636694" y="612953"/>
            <a:ext cx="2865120" cy="400110"/>
          </a:xfrm>
          <a:prstGeom prst="rect">
            <a:avLst/>
          </a:prstGeom>
          <a:noFill/>
          <a:ln>
            <a:noFill/>
          </a:ln>
        </p:spPr>
        <p:txBody>
          <a:bodyPr wrap="square" rtlCol="0">
            <a:spAutoFit/>
          </a:bodyPr>
          <a:lstStyle/>
          <a:p>
            <a:pPr algn="ctr"/>
            <a:r>
              <a:rPr lang="en-US" sz="2000" dirty="0"/>
              <a:t>Headache and Neck Pain</a:t>
            </a:r>
          </a:p>
        </p:txBody>
      </p:sp>
      <p:sp>
        <p:nvSpPr>
          <p:cNvPr id="17" name="TextBox 16">
            <a:extLst>
              <a:ext uri="{FF2B5EF4-FFF2-40B4-BE49-F238E27FC236}">
                <a16:creationId xmlns:a16="http://schemas.microsoft.com/office/drawing/2014/main" id="{837F7391-508E-474B-A50F-2C85E8EFE84C}"/>
              </a:ext>
            </a:extLst>
          </p:cNvPr>
          <p:cNvSpPr txBox="1"/>
          <p:nvPr/>
        </p:nvSpPr>
        <p:spPr>
          <a:xfrm>
            <a:off x="8159174" y="968285"/>
            <a:ext cx="2865120" cy="400110"/>
          </a:xfrm>
          <a:prstGeom prst="rect">
            <a:avLst/>
          </a:prstGeom>
          <a:noFill/>
          <a:ln>
            <a:noFill/>
          </a:ln>
        </p:spPr>
        <p:txBody>
          <a:bodyPr wrap="square" rtlCol="0">
            <a:spAutoFit/>
          </a:bodyPr>
          <a:lstStyle/>
          <a:p>
            <a:pPr algn="ctr"/>
            <a:r>
              <a:rPr lang="en-US" sz="2000" dirty="0"/>
              <a:t>Neck Pain Only</a:t>
            </a:r>
          </a:p>
        </p:txBody>
      </p:sp>
      <p:sp>
        <p:nvSpPr>
          <p:cNvPr id="18" name="TextBox 17">
            <a:extLst>
              <a:ext uri="{FF2B5EF4-FFF2-40B4-BE49-F238E27FC236}">
                <a16:creationId xmlns:a16="http://schemas.microsoft.com/office/drawing/2014/main" id="{F292D255-08D6-9EAE-E562-12DA9D1B540B}"/>
              </a:ext>
            </a:extLst>
          </p:cNvPr>
          <p:cNvSpPr txBox="1"/>
          <p:nvPr/>
        </p:nvSpPr>
        <p:spPr>
          <a:xfrm>
            <a:off x="8453814" y="1335524"/>
            <a:ext cx="4023360" cy="400110"/>
          </a:xfrm>
          <a:prstGeom prst="rect">
            <a:avLst/>
          </a:prstGeom>
          <a:noFill/>
          <a:ln>
            <a:noFill/>
          </a:ln>
        </p:spPr>
        <p:txBody>
          <a:bodyPr wrap="square" rtlCol="0">
            <a:spAutoFit/>
          </a:bodyPr>
          <a:lstStyle/>
          <a:p>
            <a:pPr algn="ctr"/>
            <a:r>
              <a:rPr lang="en-US" sz="2000" dirty="0"/>
              <a:t>Neither Headache Nor Neck Pain</a:t>
            </a:r>
          </a:p>
        </p:txBody>
      </p:sp>
      <p:sp>
        <p:nvSpPr>
          <p:cNvPr id="19" name="Oval 18">
            <a:extLst>
              <a:ext uri="{FF2B5EF4-FFF2-40B4-BE49-F238E27FC236}">
                <a16:creationId xmlns:a16="http://schemas.microsoft.com/office/drawing/2014/main" id="{69DDE41F-1EBD-AB60-3734-B2F102DC5821}"/>
              </a:ext>
            </a:extLst>
          </p:cNvPr>
          <p:cNvSpPr/>
          <p:nvPr/>
        </p:nvSpPr>
        <p:spPr>
          <a:xfrm>
            <a:off x="2682870" y="1290109"/>
            <a:ext cx="4160866" cy="41488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200"/>
          </a:p>
        </p:txBody>
      </p:sp>
      <p:sp>
        <p:nvSpPr>
          <p:cNvPr id="20" name="Oval 19">
            <a:extLst>
              <a:ext uri="{FF2B5EF4-FFF2-40B4-BE49-F238E27FC236}">
                <a16:creationId xmlns:a16="http://schemas.microsoft.com/office/drawing/2014/main" id="{F0017B10-9263-36A1-140B-1C6D62BB338F}"/>
              </a:ext>
            </a:extLst>
          </p:cNvPr>
          <p:cNvSpPr/>
          <p:nvPr/>
        </p:nvSpPr>
        <p:spPr>
          <a:xfrm>
            <a:off x="4733344" y="1274869"/>
            <a:ext cx="4160866" cy="41488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a:p>
        </p:txBody>
      </p:sp>
      <p:sp>
        <p:nvSpPr>
          <p:cNvPr id="2" name="Oval 1">
            <a:extLst>
              <a:ext uri="{FF2B5EF4-FFF2-40B4-BE49-F238E27FC236}">
                <a16:creationId xmlns:a16="http://schemas.microsoft.com/office/drawing/2014/main" id="{5D046AAD-61F7-F86C-53BE-B818E22A5E1F}"/>
              </a:ext>
            </a:extLst>
          </p:cNvPr>
          <p:cNvSpPr/>
          <p:nvPr/>
        </p:nvSpPr>
        <p:spPr>
          <a:xfrm>
            <a:off x="3482167" y="1287780"/>
            <a:ext cx="4160866" cy="414886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14" name="TextBox 13">
            <a:extLst>
              <a:ext uri="{FF2B5EF4-FFF2-40B4-BE49-F238E27FC236}">
                <a16:creationId xmlns:a16="http://schemas.microsoft.com/office/drawing/2014/main" id="{0BD982E3-6794-DDC7-569C-6CAFA8E56A11}"/>
              </a:ext>
            </a:extLst>
          </p:cNvPr>
          <p:cNvSpPr txBox="1"/>
          <p:nvPr/>
        </p:nvSpPr>
        <p:spPr>
          <a:xfrm>
            <a:off x="2454303" y="3003140"/>
            <a:ext cx="1371600" cy="748795"/>
          </a:xfrm>
          <a:prstGeom prst="rect">
            <a:avLst/>
          </a:prstGeom>
          <a:noFill/>
          <a:ln>
            <a:noFill/>
          </a:ln>
        </p:spPr>
        <p:txBody>
          <a:bodyPr wrap="square" rtlCol="0">
            <a:spAutoFit/>
          </a:bodyPr>
          <a:lstStyle/>
          <a:p>
            <a:pPr algn="ctr"/>
            <a:r>
              <a:rPr lang="en-US" sz="2133" b="1" dirty="0"/>
              <a:t>N=17</a:t>
            </a:r>
          </a:p>
          <a:p>
            <a:pPr algn="ctr"/>
            <a:r>
              <a:rPr lang="en-US" sz="2133" b="1" dirty="0"/>
              <a:t>(6%)</a:t>
            </a:r>
          </a:p>
        </p:txBody>
      </p:sp>
      <p:sp>
        <p:nvSpPr>
          <p:cNvPr id="11" name="TextBox 10">
            <a:extLst>
              <a:ext uri="{FF2B5EF4-FFF2-40B4-BE49-F238E27FC236}">
                <a16:creationId xmlns:a16="http://schemas.microsoft.com/office/drawing/2014/main" id="{5220EE2D-A23A-B19A-1729-7CB859B7004D}"/>
              </a:ext>
            </a:extLst>
          </p:cNvPr>
          <p:cNvSpPr txBox="1"/>
          <p:nvPr/>
        </p:nvSpPr>
        <p:spPr>
          <a:xfrm>
            <a:off x="4876799" y="3003140"/>
            <a:ext cx="1371600" cy="748795"/>
          </a:xfrm>
          <a:prstGeom prst="rect">
            <a:avLst/>
          </a:prstGeom>
          <a:noFill/>
          <a:ln>
            <a:noFill/>
          </a:ln>
        </p:spPr>
        <p:txBody>
          <a:bodyPr wrap="square" rtlCol="0">
            <a:spAutoFit/>
          </a:bodyPr>
          <a:lstStyle/>
          <a:p>
            <a:pPr algn="ctr"/>
            <a:r>
              <a:rPr lang="en-US" sz="2133" b="1" dirty="0"/>
              <a:t>N=166</a:t>
            </a:r>
          </a:p>
          <a:p>
            <a:pPr algn="ctr"/>
            <a:r>
              <a:rPr lang="en-US" sz="2133" b="1" dirty="0"/>
              <a:t>(56%)</a:t>
            </a:r>
          </a:p>
        </p:txBody>
      </p:sp>
      <p:sp>
        <p:nvSpPr>
          <p:cNvPr id="12" name="TextBox 11">
            <a:extLst>
              <a:ext uri="{FF2B5EF4-FFF2-40B4-BE49-F238E27FC236}">
                <a16:creationId xmlns:a16="http://schemas.microsoft.com/office/drawing/2014/main" id="{AF1BD27C-D009-92B3-DC3E-30B21F0F4857}"/>
              </a:ext>
            </a:extLst>
          </p:cNvPr>
          <p:cNvSpPr txBox="1"/>
          <p:nvPr/>
        </p:nvSpPr>
        <p:spPr>
          <a:xfrm>
            <a:off x="7446498" y="2990229"/>
            <a:ext cx="1371600" cy="748795"/>
          </a:xfrm>
          <a:prstGeom prst="rect">
            <a:avLst/>
          </a:prstGeom>
          <a:noFill/>
          <a:ln>
            <a:noFill/>
          </a:ln>
        </p:spPr>
        <p:txBody>
          <a:bodyPr wrap="square" rtlCol="0">
            <a:spAutoFit/>
          </a:bodyPr>
          <a:lstStyle/>
          <a:p>
            <a:pPr algn="ctr"/>
            <a:r>
              <a:rPr lang="en-US" sz="2133" b="1" dirty="0"/>
              <a:t>N=75</a:t>
            </a:r>
          </a:p>
          <a:p>
            <a:pPr algn="ctr"/>
            <a:r>
              <a:rPr lang="en-US" sz="2133" b="1" dirty="0"/>
              <a:t>(25%)</a:t>
            </a:r>
          </a:p>
        </p:txBody>
      </p:sp>
    </p:spTree>
    <p:extLst>
      <p:ext uri="{BB962C8B-B14F-4D97-AF65-F5344CB8AC3E}">
        <p14:creationId xmlns:p14="http://schemas.microsoft.com/office/powerpoint/2010/main" val="20836031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A324-8979-523F-EAB6-792987F61B4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70B283B-8C0E-CDCC-0285-D593706D8E30}"/>
              </a:ext>
            </a:extLst>
          </p:cNvPr>
          <p:cNvSpPr txBox="1"/>
          <p:nvPr/>
        </p:nvSpPr>
        <p:spPr>
          <a:xfrm>
            <a:off x="4339014" y="1"/>
            <a:ext cx="3513973" cy="721031"/>
          </a:xfrm>
          <a:prstGeom prst="rect">
            <a:avLst/>
          </a:prstGeom>
        </p:spPr>
        <p:txBody>
          <a:bodyPr wrap="square" lIns="0" tIns="0" rIns="0" bIns="0" rtlCol="0" anchor="t">
            <a:spAutoFit/>
          </a:bodyPr>
          <a:lstStyle/>
          <a:p>
            <a:pPr algn="ctr">
              <a:lnSpc>
                <a:spcPts val="6533"/>
              </a:lnSpc>
            </a:pPr>
            <a:r>
              <a:rPr lang="en-US" sz="3200" dirty="0">
                <a:solidFill>
                  <a:srgbClr val="008264"/>
                </a:solidFill>
                <a:latin typeface="Rockwell Extra Bold" panose="02060903040505020403" pitchFamily="18" charset="0"/>
              </a:rPr>
              <a:t>Results</a:t>
            </a:r>
          </a:p>
        </p:txBody>
      </p:sp>
      <p:sp>
        <p:nvSpPr>
          <p:cNvPr id="11" name="TextBox 10">
            <a:extLst>
              <a:ext uri="{FF2B5EF4-FFF2-40B4-BE49-F238E27FC236}">
                <a16:creationId xmlns:a16="http://schemas.microsoft.com/office/drawing/2014/main" id="{65700749-D2B6-D522-B427-2F927CE84E90}"/>
              </a:ext>
            </a:extLst>
          </p:cNvPr>
          <p:cNvSpPr txBox="1"/>
          <p:nvPr/>
        </p:nvSpPr>
        <p:spPr>
          <a:xfrm>
            <a:off x="406400" y="889000"/>
            <a:ext cx="11555314" cy="6248827"/>
          </a:xfrm>
          <a:prstGeom prst="rect">
            <a:avLst/>
          </a:prstGeom>
          <a:noFill/>
        </p:spPr>
        <p:txBody>
          <a:bodyPr wrap="square" rtlCol="0">
            <a:spAutoFit/>
          </a:bodyPr>
          <a:lstStyle>
            <a:defPPr>
              <a:defRPr lang="en-US"/>
            </a:defPPr>
            <a:lvl1pPr>
              <a:defRPr sz="4000"/>
            </a:lvl1pPr>
            <a:lvl2pPr marL="1028700" lvl="1" indent="-571500">
              <a:buFont typeface="Arial" panose="020B0604020202020204" pitchFamily="34" charset="0"/>
              <a:buChar char="•"/>
              <a:defRPr sz="4000"/>
            </a:lvl2pPr>
          </a:lstStyle>
          <a:p>
            <a:r>
              <a:rPr lang="en-US" sz="2667" dirty="0"/>
              <a:t>The subset of people who reported having headaches with neck pain when compared to those without neck pain had:</a:t>
            </a:r>
          </a:p>
          <a:p>
            <a:endParaRPr lang="en-US" sz="2667" dirty="0"/>
          </a:p>
          <a:p>
            <a:pPr marL="381019" indent="-381019">
              <a:buFont typeface="Arial" panose="020B0604020202020204" pitchFamily="34" charset="0"/>
              <a:buChar char="•"/>
            </a:pPr>
            <a:r>
              <a:rPr lang="en-US" sz="2667" b="1" dirty="0"/>
              <a:t>11.6 times</a:t>
            </a:r>
            <a:r>
              <a:rPr lang="en-US" sz="2667" dirty="0"/>
              <a:t> higher odds of their headache getting </a:t>
            </a:r>
            <a:r>
              <a:rPr lang="en-US" sz="2667" u="sng" dirty="0"/>
              <a:t>worse with pushing their neck</a:t>
            </a:r>
          </a:p>
          <a:p>
            <a:r>
              <a:rPr lang="en-US" sz="2667" dirty="0"/>
              <a:t>     </a:t>
            </a:r>
            <a:r>
              <a:rPr lang="en-US" sz="2667" i="1" dirty="0"/>
              <a:t>(OR 11.62, CI 2.73-49.55)</a:t>
            </a:r>
          </a:p>
          <a:p>
            <a:endParaRPr lang="en-US" sz="2667" dirty="0"/>
          </a:p>
          <a:p>
            <a:pPr marL="381019" indent="-381019">
              <a:buFont typeface="Arial" panose="020B0604020202020204" pitchFamily="34" charset="0"/>
              <a:buChar char="•"/>
            </a:pPr>
            <a:r>
              <a:rPr lang="en-US" sz="2667" b="1" dirty="0"/>
              <a:t>3.7 times</a:t>
            </a:r>
            <a:r>
              <a:rPr lang="en-US" sz="2667" dirty="0"/>
              <a:t> higher odds of their headache getting </a:t>
            </a:r>
            <a:r>
              <a:rPr lang="en-US" sz="2667" u="sng" dirty="0"/>
              <a:t>worse with movements of the head and neck</a:t>
            </a:r>
            <a:r>
              <a:rPr lang="en-US" sz="2667" dirty="0"/>
              <a:t> </a:t>
            </a:r>
            <a:r>
              <a:rPr lang="en-US" sz="2667" i="1" dirty="0"/>
              <a:t>(OR 3.71, CI 1.99-6.90)</a:t>
            </a:r>
            <a:endParaRPr lang="en-US" sz="2667" i="1" u="sng" dirty="0"/>
          </a:p>
          <a:p>
            <a:endParaRPr lang="en-US" sz="2667" dirty="0"/>
          </a:p>
          <a:p>
            <a:endParaRPr lang="en-US" sz="2667" dirty="0"/>
          </a:p>
          <a:p>
            <a:pPr marL="381019" indent="-381019">
              <a:buFont typeface="Arial" panose="020B0604020202020204" pitchFamily="34" charset="0"/>
              <a:buChar char="•"/>
            </a:pPr>
            <a:r>
              <a:rPr lang="en-US" sz="2667" b="1" dirty="0"/>
              <a:t>4.6 times </a:t>
            </a:r>
            <a:r>
              <a:rPr lang="en-US" sz="2667" dirty="0"/>
              <a:t>higher odds of their headache </a:t>
            </a:r>
            <a:r>
              <a:rPr lang="en-US" sz="2667" u="sng" dirty="0"/>
              <a:t>radiating forward</a:t>
            </a:r>
            <a:r>
              <a:rPr lang="en-US" sz="2667" dirty="0"/>
              <a:t> </a:t>
            </a:r>
            <a:r>
              <a:rPr lang="en-US" sz="2667" i="1" dirty="0"/>
              <a:t>(OR 4.58, CI 2.39-8.77) </a:t>
            </a:r>
            <a:endParaRPr lang="en-US" sz="2667" i="1" u="sng" dirty="0"/>
          </a:p>
          <a:p>
            <a:endParaRPr lang="en-US" sz="2667" u="sng" dirty="0"/>
          </a:p>
          <a:p>
            <a:pPr marL="381019" indent="-381019">
              <a:buFont typeface="Arial" panose="020B0604020202020204" pitchFamily="34" charset="0"/>
              <a:buChar char="•"/>
            </a:pPr>
            <a:r>
              <a:rPr lang="en-US" sz="2667" dirty="0"/>
              <a:t>These are consistent with cervicogenic headache</a:t>
            </a:r>
          </a:p>
          <a:p>
            <a:r>
              <a:rPr lang="en-US" sz="2667" dirty="0"/>
              <a:t>	</a:t>
            </a:r>
          </a:p>
        </p:txBody>
      </p:sp>
    </p:spTree>
    <p:extLst>
      <p:ext uri="{BB962C8B-B14F-4D97-AF65-F5344CB8AC3E}">
        <p14:creationId xmlns:p14="http://schemas.microsoft.com/office/powerpoint/2010/main" val="36664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 calcmode="lin" valueType="num">
                                      <p:cBhvr additive="base">
                                        <p:cTn id="1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 calcmode="lin" valueType="num">
                                      <p:cBhvr additive="base">
                                        <p:cTn id="2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anim calcmode="lin" valueType="num">
                                      <p:cBhvr additive="base">
                                        <p:cTn id="2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anim calcmode="lin" valueType="num">
                                      <p:cBhvr additive="base">
                                        <p:cTn id="35"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84D9-C99F-F6EC-FDA4-3A9891C5E558}"/>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7A8D2812-5C74-06CF-D4B8-3593C9F81CE9}"/>
              </a:ext>
            </a:extLst>
          </p:cNvPr>
          <p:cNvSpPr txBox="1"/>
          <p:nvPr/>
        </p:nvSpPr>
        <p:spPr>
          <a:xfrm>
            <a:off x="3454400" y="-375303"/>
            <a:ext cx="5080000" cy="1452001"/>
          </a:xfrm>
          <a:prstGeom prst="rect">
            <a:avLst/>
          </a:prstGeom>
        </p:spPr>
        <p:txBody>
          <a:bodyPr wrap="square" lIns="0" tIns="0" rIns="0" bIns="0" rtlCol="0" anchor="t">
            <a:spAutoFit/>
          </a:bodyPr>
          <a:lstStyle>
            <a:defPPr>
              <a:defRPr lang="en-US"/>
            </a:defPPr>
            <a:lvl1pPr algn="ctr">
              <a:lnSpc>
                <a:spcPts val="14068"/>
              </a:lnSpc>
              <a:defRPr sz="4800">
                <a:solidFill>
                  <a:srgbClr val="008264"/>
                </a:solidFill>
                <a:latin typeface="Rockwell Extra Bold" panose="02060903040505020403" pitchFamily="18" charset="0"/>
              </a:defRPr>
            </a:lvl1pPr>
          </a:lstStyle>
          <a:p>
            <a:r>
              <a:rPr lang="en-US" sz="3200" dirty="0"/>
              <a:t>Limitations</a:t>
            </a:r>
          </a:p>
        </p:txBody>
      </p:sp>
      <p:sp>
        <p:nvSpPr>
          <p:cNvPr id="8" name="TextBox 8">
            <a:extLst>
              <a:ext uri="{FF2B5EF4-FFF2-40B4-BE49-F238E27FC236}">
                <a16:creationId xmlns:a16="http://schemas.microsoft.com/office/drawing/2014/main" id="{2A04D583-E351-2211-D3D1-5D8A6DE79724}"/>
              </a:ext>
            </a:extLst>
          </p:cNvPr>
          <p:cNvSpPr txBox="1"/>
          <p:nvPr/>
        </p:nvSpPr>
        <p:spPr>
          <a:xfrm>
            <a:off x="685801" y="1307365"/>
            <a:ext cx="6637183" cy="394660"/>
          </a:xfrm>
          <a:prstGeom prst="rect">
            <a:avLst/>
          </a:prstGeom>
        </p:spPr>
        <p:txBody>
          <a:bodyPr lIns="0" tIns="0" rIns="0" bIns="0" rtlCol="0" anchor="t">
            <a:spAutoFit/>
          </a:bodyPr>
          <a:lstStyle/>
          <a:p>
            <a:pPr>
              <a:lnSpc>
                <a:spcPts val="3266"/>
              </a:lnSpc>
            </a:pPr>
            <a:r>
              <a:rPr lang="en-US" sz="2333" dirty="0">
                <a:solidFill>
                  <a:srgbClr val="003594"/>
                </a:solidFill>
                <a:latin typeface="Open Sans"/>
              </a:rPr>
              <a:t>​</a:t>
            </a:r>
          </a:p>
        </p:txBody>
      </p:sp>
      <p:sp>
        <p:nvSpPr>
          <p:cNvPr id="9" name="TextBox 8">
            <a:extLst>
              <a:ext uri="{FF2B5EF4-FFF2-40B4-BE49-F238E27FC236}">
                <a16:creationId xmlns:a16="http://schemas.microsoft.com/office/drawing/2014/main" id="{1FDD7D9F-7235-F8DE-204A-EAFD34B73332}"/>
              </a:ext>
            </a:extLst>
          </p:cNvPr>
          <p:cNvSpPr txBox="1"/>
          <p:nvPr/>
        </p:nvSpPr>
        <p:spPr>
          <a:xfrm>
            <a:off x="609600" y="990600"/>
            <a:ext cx="10639673" cy="5262979"/>
          </a:xfrm>
          <a:prstGeom prst="rect">
            <a:avLst/>
          </a:prstGeom>
          <a:noFill/>
        </p:spPr>
        <p:txBody>
          <a:bodyPr wrap="square" rtlCol="0">
            <a:spAutoFit/>
          </a:bodyPr>
          <a:lstStyle>
            <a:defPPr>
              <a:defRPr lang="en-US"/>
            </a:defPPr>
            <a:lvl1pPr>
              <a:defRPr sz="4000">
                <a:solidFill>
                  <a:srgbClr val="003594"/>
                </a:solidFill>
              </a:defRPr>
            </a:lvl1pPr>
          </a:lstStyle>
          <a:p>
            <a:pPr marL="381019" indent="-381019">
              <a:buFont typeface="Arial" panose="020B0604020202020204" pitchFamily="34" charset="0"/>
              <a:buChar char="•"/>
            </a:pPr>
            <a:r>
              <a:rPr lang="en-US" sz="2400" dirty="0">
                <a:solidFill>
                  <a:schemeClr val="tx1"/>
                </a:solidFill>
              </a:rPr>
              <a:t>Possible response bias </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Moderate response rate (21%)</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Reasons for declining to complete survey not recorded  </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No cervical spine examination</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Survey questions not validated </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No questions to exclude possibility of prior chronic neck pain history</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Convenience sample with no a priori sample size calculation</a:t>
            </a:r>
          </a:p>
          <a:p>
            <a:endParaRPr lang="en-US" sz="2400" dirty="0"/>
          </a:p>
        </p:txBody>
      </p:sp>
    </p:spTree>
    <p:extLst>
      <p:ext uri="{BB962C8B-B14F-4D97-AF65-F5344CB8AC3E}">
        <p14:creationId xmlns:p14="http://schemas.microsoft.com/office/powerpoint/2010/main" val="9142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additive="base">
                                        <p:cTn id="3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anim calcmode="lin" valueType="num">
                                      <p:cBhvr additive="base">
                                        <p:cTn id="3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anim calcmode="lin" valueType="num">
                                      <p:cBhvr additive="base">
                                        <p:cTn id="4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C56582C-6D45-0A8C-358A-661C16C02230}"/>
              </a:ext>
            </a:extLst>
          </p:cNvPr>
          <p:cNvSpPr>
            <a:spLocks noGrp="1"/>
          </p:cNvSpPr>
          <p:nvPr>
            <p:ph type="title"/>
          </p:nvPr>
        </p:nvSpPr>
        <p:spPr>
          <a:xfrm>
            <a:off x="804671" y="365125"/>
            <a:ext cx="3683246" cy="3063875"/>
          </a:xfrm>
        </p:spPr>
        <p:txBody>
          <a:bodyPr anchor="ctr">
            <a:normAutofit/>
          </a:bodyPr>
          <a:lstStyle/>
          <a:p>
            <a:r>
              <a:rPr lang="en-US" sz="4800" b="1" dirty="0"/>
              <a:t>Initial Presentation</a:t>
            </a:r>
          </a:p>
        </p:txBody>
      </p:sp>
      <p:sp>
        <p:nvSpPr>
          <p:cNvPr id="5" name="Content Placeholder 4">
            <a:extLst>
              <a:ext uri="{FF2B5EF4-FFF2-40B4-BE49-F238E27FC236}">
                <a16:creationId xmlns:a16="http://schemas.microsoft.com/office/drawing/2014/main" id="{B9DDB655-A1CE-0EE2-4215-08993B0D550E}"/>
              </a:ext>
            </a:extLst>
          </p:cNvPr>
          <p:cNvSpPr>
            <a:spLocks noGrp="1"/>
          </p:cNvSpPr>
          <p:nvPr>
            <p:ph idx="1"/>
          </p:nvPr>
        </p:nvSpPr>
        <p:spPr>
          <a:xfrm>
            <a:off x="6374219" y="994145"/>
            <a:ext cx="5156364" cy="4832498"/>
          </a:xfrm>
        </p:spPr>
        <p:txBody>
          <a:bodyPr anchor="ctr">
            <a:normAutofit/>
          </a:bodyPr>
          <a:lstStyle/>
          <a:p>
            <a:r>
              <a:rPr lang="en-US" sz="2100"/>
              <a:t>Fell water skiing 5 weeks prior to presenting</a:t>
            </a:r>
          </a:p>
          <a:p>
            <a:pPr lvl="1"/>
            <a:r>
              <a:rPr lang="en-US" sz="2100"/>
              <a:t>“Hyperextended her neck”</a:t>
            </a:r>
          </a:p>
          <a:p>
            <a:r>
              <a:rPr lang="en-US" sz="2100"/>
              <a:t>Neck pain 0-6/10</a:t>
            </a:r>
          </a:p>
          <a:p>
            <a:r>
              <a:rPr lang="en-US" sz="2100"/>
              <a:t>HA 1-6/10</a:t>
            </a:r>
          </a:p>
          <a:p>
            <a:pPr lvl="1"/>
            <a:r>
              <a:rPr lang="en-US" sz="2100"/>
              <a:t>Associated mental fogginess</a:t>
            </a:r>
          </a:p>
          <a:p>
            <a:r>
              <a:rPr lang="en-US" sz="2100"/>
              <a:t>Can walk 30-40 minutes</a:t>
            </a:r>
          </a:p>
          <a:p>
            <a:r>
              <a:rPr lang="en-US" sz="2100"/>
              <a:t>Any strenuous activity increases symptoms</a:t>
            </a:r>
          </a:p>
          <a:p>
            <a:r>
              <a:rPr lang="en-US" sz="2100"/>
              <a:t>Quit summer job due to symptoms</a:t>
            </a:r>
          </a:p>
          <a:p>
            <a:r>
              <a:rPr lang="en-US" sz="2100"/>
              <a:t>3 years ago concussion during volleyball took 5-6 months to be cleared for activity</a:t>
            </a:r>
          </a:p>
        </p:txBody>
      </p:sp>
    </p:spTree>
    <p:extLst>
      <p:ext uri="{BB962C8B-B14F-4D97-AF65-F5344CB8AC3E}">
        <p14:creationId xmlns:p14="http://schemas.microsoft.com/office/powerpoint/2010/main" val="3952007266"/>
      </p:ext>
    </p:extLst>
  </p:cSld>
  <p:clrMapOvr>
    <a:overrideClrMapping bg1="dk1" tx1="lt1" bg2="dk2"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940D-E80C-286E-B61A-6209334087DD}"/>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BD07146E-4BFD-3B78-462B-DA88939F445B}"/>
              </a:ext>
            </a:extLst>
          </p:cNvPr>
          <p:cNvSpPr txBox="1"/>
          <p:nvPr/>
        </p:nvSpPr>
        <p:spPr>
          <a:xfrm>
            <a:off x="3454400" y="-16565"/>
            <a:ext cx="5080000" cy="1452001"/>
          </a:xfrm>
          <a:prstGeom prst="rect">
            <a:avLst/>
          </a:prstGeom>
        </p:spPr>
        <p:txBody>
          <a:bodyPr wrap="square" lIns="0" tIns="0" rIns="0" bIns="0" rtlCol="0" anchor="t">
            <a:spAutoFit/>
          </a:bodyPr>
          <a:lstStyle>
            <a:defPPr>
              <a:defRPr lang="en-US"/>
            </a:defPPr>
            <a:lvl1pPr algn="ctr">
              <a:lnSpc>
                <a:spcPts val="14068"/>
              </a:lnSpc>
              <a:defRPr sz="4800">
                <a:solidFill>
                  <a:srgbClr val="008264"/>
                </a:solidFill>
                <a:latin typeface="Rockwell Extra Bold" panose="02060903040505020403" pitchFamily="18" charset="0"/>
              </a:defRPr>
            </a:lvl1pPr>
          </a:lstStyle>
          <a:p>
            <a:r>
              <a:rPr lang="en-US" sz="3200" dirty="0"/>
              <a:t>Key Take Aways</a:t>
            </a:r>
          </a:p>
        </p:txBody>
      </p:sp>
      <p:sp>
        <p:nvSpPr>
          <p:cNvPr id="8" name="TextBox 8">
            <a:extLst>
              <a:ext uri="{FF2B5EF4-FFF2-40B4-BE49-F238E27FC236}">
                <a16:creationId xmlns:a16="http://schemas.microsoft.com/office/drawing/2014/main" id="{5FA5BA8B-4ED4-11AC-3A2D-4A80B5933A7B}"/>
              </a:ext>
            </a:extLst>
          </p:cNvPr>
          <p:cNvSpPr txBox="1"/>
          <p:nvPr/>
        </p:nvSpPr>
        <p:spPr>
          <a:xfrm>
            <a:off x="685801" y="1307365"/>
            <a:ext cx="6637183" cy="394660"/>
          </a:xfrm>
          <a:prstGeom prst="rect">
            <a:avLst/>
          </a:prstGeom>
        </p:spPr>
        <p:txBody>
          <a:bodyPr lIns="0" tIns="0" rIns="0" bIns="0" rtlCol="0" anchor="t">
            <a:spAutoFit/>
          </a:bodyPr>
          <a:lstStyle/>
          <a:p>
            <a:pPr>
              <a:lnSpc>
                <a:spcPts val="3266"/>
              </a:lnSpc>
            </a:pPr>
            <a:r>
              <a:rPr lang="en-US" sz="2333" dirty="0">
                <a:solidFill>
                  <a:srgbClr val="003594"/>
                </a:solidFill>
                <a:latin typeface="Open Sans"/>
              </a:rPr>
              <a:t>​</a:t>
            </a:r>
          </a:p>
        </p:txBody>
      </p:sp>
      <p:sp>
        <p:nvSpPr>
          <p:cNvPr id="9" name="TextBox 8">
            <a:extLst>
              <a:ext uri="{FF2B5EF4-FFF2-40B4-BE49-F238E27FC236}">
                <a16:creationId xmlns:a16="http://schemas.microsoft.com/office/drawing/2014/main" id="{50E109A8-E060-547E-CAD8-F2CD45DFC0D9}"/>
              </a:ext>
            </a:extLst>
          </p:cNvPr>
          <p:cNvSpPr txBox="1"/>
          <p:nvPr/>
        </p:nvSpPr>
        <p:spPr>
          <a:xfrm>
            <a:off x="508000" y="1193800"/>
            <a:ext cx="10639673" cy="4154984"/>
          </a:xfrm>
          <a:prstGeom prst="rect">
            <a:avLst/>
          </a:prstGeom>
          <a:noFill/>
        </p:spPr>
        <p:txBody>
          <a:bodyPr wrap="square" rtlCol="0">
            <a:spAutoFit/>
          </a:bodyPr>
          <a:lstStyle>
            <a:defPPr>
              <a:defRPr lang="en-US"/>
            </a:defPPr>
            <a:lvl1pPr>
              <a:defRPr sz="4000">
                <a:solidFill>
                  <a:srgbClr val="003594"/>
                </a:solidFill>
              </a:defRPr>
            </a:lvl1pPr>
          </a:lstStyle>
          <a:p>
            <a:pPr marL="381019" indent="-381019">
              <a:buFont typeface="Arial" panose="020B0604020202020204" pitchFamily="34" charset="0"/>
              <a:buChar char="•"/>
            </a:pPr>
            <a:r>
              <a:rPr lang="en-US" sz="2400" dirty="0">
                <a:solidFill>
                  <a:schemeClr val="tx1"/>
                </a:solidFill>
              </a:rPr>
              <a:t>High prevalence of comorbid neck pain in our sample of concussion patients (62%)</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Moderate levels of neck pain (NPRS: 5/10) and disability (ODI: 38/100) </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Most common location of neck pain = upper cervical region</a:t>
            </a: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endParaRPr lang="en-US" sz="2400" dirty="0">
              <a:solidFill>
                <a:schemeClr val="tx1"/>
              </a:solidFill>
            </a:endParaRPr>
          </a:p>
          <a:p>
            <a:pPr marL="381019" indent="-381019">
              <a:buFont typeface="Arial" panose="020B0604020202020204" pitchFamily="34" charset="0"/>
              <a:buChar char="•"/>
            </a:pPr>
            <a:r>
              <a:rPr lang="en-US" sz="2400" dirty="0">
                <a:solidFill>
                  <a:schemeClr val="tx1"/>
                </a:solidFill>
              </a:rPr>
              <a:t>Neck pain patients report characteristics of cervicogenic headache</a:t>
            </a:r>
            <a:endParaRPr lang="en-US" sz="2400" dirty="0"/>
          </a:p>
        </p:txBody>
      </p:sp>
    </p:spTree>
    <p:extLst>
      <p:ext uri="{BB962C8B-B14F-4D97-AF65-F5344CB8AC3E}">
        <p14:creationId xmlns:p14="http://schemas.microsoft.com/office/powerpoint/2010/main" val="13611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 calcmode="lin" valueType="num">
                                      <p:cBhvr additive="base">
                                        <p:cTn id="1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anim calcmode="lin" valueType="num">
                                      <p:cBhvr additive="base">
                                        <p:cTn id="2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2E6DC9-CE5B-A298-5EBF-DD5827E3042B}"/>
              </a:ext>
            </a:extLst>
          </p:cNvPr>
          <p:cNvSpPr>
            <a:spLocks noGrp="1"/>
          </p:cNvSpPr>
          <p:nvPr>
            <p:ph type="title"/>
          </p:nvPr>
        </p:nvSpPr>
        <p:spPr>
          <a:xfrm>
            <a:off x="804671" y="365125"/>
            <a:ext cx="3405821" cy="3117038"/>
          </a:xfrm>
        </p:spPr>
        <p:txBody>
          <a:bodyPr anchor="ctr">
            <a:normAutofit/>
          </a:bodyPr>
          <a:lstStyle/>
          <a:p>
            <a:r>
              <a:rPr lang="en-US" dirty="0"/>
              <a:t>Exam Findings</a:t>
            </a:r>
          </a:p>
        </p:txBody>
      </p:sp>
      <p:sp>
        <p:nvSpPr>
          <p:cNvPr id="3" name="Content Placeholder 2">
            <a:extLst>
              <a:ext uri="{FF2B5EF4-FFF2-40B4-BE49-F238E27FC236}">
                <a16:creationId xmlns:a16="http://schemas.microsoft.com/office/drawing/2014/main" id="{36F33AB3-15A4-0725-344D-1201DC2B229B}"/>
              </a:ext>
            </a:extLst>
          </p:cNvPr>
          <p:cNvSpPr>
            <a:spLocks noGrp="1"/>
          </p:cNvSpPr>
          <p:nvPr>
            <p:ph idx="1"/>
          </p:nvPr>
        </p:nvSpPr>
        <p:spPr>
          <a:xfrm>
            <a:off x="6374219" y="994145"/>
            <a:ext cx="5156364" cy="4832498"/>
          </a:xfrm>
        </p:spPr>
        <p:txBody>
          <a:bodyPr anchor="ctr">
            <a:normAutofit/>
          </a:bodyPr>
          <a:lstStyle/>
          <a:p>
            <a:r>
              <a:rPr lang="en-US" sz="2100" dirty="0"/>
              <a:t>Neuromotor intact including CN and UMN exam</a:t>
            </a:r>
          </a:p>
          <a:p>
            <a:r>
              <a:rPr lang="en-US" sz="2100" dirty="0"/>
              <a:t>PCSS 40/132</a:t>
            </a:r>
          </a:p>
          <a:p>
            <a:r>
              <a:rPr lang="en-US" sz="2100" dirty="0"/>
              <a:t>PSFS 3.66 reading, running, tv/screen use</a:t>
            </a:r>
          </a:p>
          <a:p>
            <a:r>
              <a:rPr lang="en-US" sz="2100" dirty="0"/>
              <a:t>NDI 36%</a:t>
            </a:r>
          </a:p>
          <a:p>
            <a:r>
              <a:rPr lang="en-US" sz="2100" dirty="0"/>
              <a:t>Orthopedic exam revealed tenderness to palpation in the sub occipital musculature and cervical paraspinal musculature, decreased and painful C/S ROM. Passive joint play assessment revealed stiffness in the upper to mid thoracic spine as well as well as the upper cervical spine.  </a:t>
            </a:r>
          </a:p>
          <a:p>
            <a:endParaRPr lang="en-US" sz="2100" dirty="0"/>
          </a:p>
        </p:txBody>
      </p:sp>
    </p:spTree>
    <p:extLst>
      <p:ext uri="{BB962C8B-B14F-4D97-AF65-F5344CB8AC3E}">
        <p14:creationId xmlns:p14="http://schemas.microsoft.com/office/powerpoint/2010/main" val="16995015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5A47E0-502B-08A4-C0F3-F7E35B1A1C0A}"/>
              </a:ext>
            </a:extLst>
          </p:cNvPr>
          <p:cNvSpPr>
            <a:spLocks noGrp="1"/>
          </p:cNvSpPr>
          <p:nvPr>
            <p:ph type="title"/>
          </p:nvPr>
        </p:nvSpPr>
        <p:spPr>
          <a:xfrm>
            <a:off x="804671" y="365125"/>
            <a:ext cx="3405821" cy="3117038"/>
          </a:xfrm>
        </p:spPr>
        <p:txBody>
          <a:bodyPr anchor="ctr">
            <a:normAutofit/>
          </a:bodyPr>
          <a:lstStyle/>
          <a:p>
            <a:r>
              <a:rPr lang="en-US" dirty="0"/>
              <a:t>Treatment</a:t>
            </a:r>
          </a:p>
        </p:txBody>
      </p:sp>
      <p:sp>
        <p:nvSpPr>
          <p:cNvPr id="3" name="Content Placeholder 2">
            <a:extLst>
              <a:ext uri="{FF2B5EF4-FFF2-40B4-BE49-F238E27FC236}">
                <a16:creationId xmlns:a16="http://schemas.microsoft.com/office/drawing/2014/main" id="{252189DA-F0BB-A603-95B0-CC66D1A09660}"/>
              </a:ext>
            </a:extLst>
          </p:cNvPr>
          <p:cNvSpPr>
            <a:spLocks noGrp="1"/>
          </p:cNvSpPr>
          <p:nvPr>
            <p:ph idx="1"/>
          </p:nvPr>
        </p:nvSpPr>
        <p:spPr>
          <a:xfrm>
            <a:off x="6374219" y="994145"/>
            <a:ext cx="5156364" cy="4832498"/>
          </a:xfrm>
        </p:spPr>
        <p:txBody>
          <a:bodyPr anchor="ctr">
            <a:normAutofit/>
          </a:bodyPr>
          <a:lstStyle/>
          <a:p>
            <a:pPr marL="342900" indent="-342900">
              <a:buFont typeface="Arial"/>
              <a:buChar char="•"/>
            </a:pPr>
            <a:r>
              <a:rPr lang="en-US" sz="1600" dirty="0"/>
              <a:t>Visit #1/Exam: given chin tucks and stretching exercises</a:t>
            </a:r>
          </a:p>
          <a:p>
            <a:pPr marL="342900" indent="-342900">
              <a:buFont typeface="Arial"/>
              <a:buChar char="•"/>
            </a:pPr>
            <a:r>
              <a:rPr lang="en-US" sz="1600" dirty="0"/>
              <a:t>Visit #2: improvement in baseline symptoms, manipulation upper cervical spine, upper to mid thoracic spine, MFR </a:t>
            </a:r>
            <a:r>
              <a:rPr lang="en-US" sz="1600" dirty="0" err="1"/>
              <a:t>suboccipial</a:t>
            </a:r>
            <a:r>
              <a:rPr lang="en-US" sz="1600" dirty="0"/>
              <a:t> and C/S paraspinal musculature. Asked patient to find baseline on incline treadmill</a:t>
            </a:r>
          </a:p>
          <a:p>
            <a:pPr marL="342900" indent="-342900">
              <a:buFont typeface="Arial"/>
              <a:buChar char="•"/>
            </a:pPr>
            <a:r>
              <a:rPr lang="en-US" sz="1600" dirty="0"/>
              <a:t>Visit #3: minimal HA/fog that day baseline 15 minutes on treadmill. Walk 2-3 times per day. Same manual therapy</a:t>
            </a:r>
          </a:p>
          <a:p>
            <a:pPr marL="342900" indent="-342900">
              <a:buFont typeface="Arial"/>
              <a:buChar char="•"/>
            </a:pPr>
            <a:r>
              <a:rPr lang="en-US" sz="1600" dirty="0"/>
              <a:t>Visit #4: doing “really well” with entire days symptom free tolerating 2 20-minute walks daily, symptoms less intense when present. Increase to two 25 minute walks.</a:t>
            </a:r>
          </a:p>
          <a:p>
            <a:pPr marL="342900" indent="-342900">
              <a:buFont typeface="Arial"/>
              <a:buChar char="•"/>
            </a:pPr>
            <a:r>
              <a:rPr lang="en-US" sz="1600" dirty="0"/>
              <a:t>Visit #5: little to no significant headache. When it is present she can resolve it with HEP. 20 minute walk/run</a:t>
            </a:r>
          </a:p>
          <a:p>
            <a:pPr marL="342900" indent="-342900">
              <a:buFont typeface="Arial"/>
              <a:buChar char="•"/>
            </a:pPr>
            <a:r>
              <a:rPr lang="en-US" sz="1600" dirty="0"/>
              <a:t>Visit #6: Only minimal headache with running that resolves on its own</a:t>
            </a:r>
          </a:p>
          <a:p>
            <a:endParaRPr lang="en-US" sz="1600" dirty="0"/>
          </a:p>
        </p:txBody>
      </p:sp>
    </p:spTree>
    <p:extLst>
      <p:ext uri="{BB962C8B-B14F-4D97-AF65-F5344CB8AC3E}">
        <p14:creationId xmlns:p14="http://schemas.microsoft.com/office/powerpoint/2010/main" val="345156048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6FF1-734A-2A7C-F1C5-DBF087DA03E6}"/>
              </a:ext>
            </a:extLst>
          </p:cNvPr>
          <p:cNvSpPr>
            <a:spLocks noGrp="1"/>
          </p:cNvSpPr>
          <p:nvPr>
            <p:ph type="title"/>
          </p:nvPr>
        </p:nvSpPr>
        <p:spPr>
          <a:xfrm>
            <a:off x="804673" y="1445494"/>
            <a:ext cx="3616856" cy="4376572"/>
          </a:xfrm>
        </p:spPr>
        <p:txBody>
          <a:bodyPr anchor="ctr">
            <a:normAutofit/>
          </a:bodyPr>
          <a:lstStyle/>
          <a:p>
            <a:r>
              <a:rPr lang="en-US" sz="4800" dirty="0"/>
              <a:t>Outcome measures</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9C5C89-4DB1-ECA3-D78A-50D6CB7ACB97}"/>
              </a:ext>
            </a:extLst>
          </p:cNvPr>
          <p:cNvSpPr>
            <a:spLocks noGrp="1"/>
          </p:cNvSpPr>
          <p:nvPr>
            <p:ph idx="1"/>
          </p:nvPr>
        </p:nvSpPr>
        <p:spPr>
          <a:xfrm>
            <a:off x="5558672" y="2414016"/>
            <a:ext cx="1992198" cy="2029968"/>
          </a:xfrm>
        </p:spPr>
        <p:txBody>
          <a:bodyPr anchor="ctr">
            <a:normAutofit/>
          </a:bodyPr>
          <a:lstStyle/>
          <a:p>
            <a:r>
              <a:rPr lang="en-US" sz="2400" dirty="0">
                <a:solidFill>
                  <a:schemeClr val="bg1"/>
                </a:solidFill>
              </a:rPr>
              <a:t>PCSS 40/132 </a:t>
            </a:r>
          </a:p>
          <a:p>
            <a:r>
              <a:rPr lang="en-US" sz="2400" dirty="0">
                <a:solidFill>
                  <a:schemeClr val="bg1"/>
                </a:solidFill>
              </a:rPr>
              <a:t>PSFS 3.66 </a:t>
            </a:r>
          </a:p>
          <a:p>
            <a:r>
              <a:rPr lang="en-US" sz="2400" dirty="0">
                <a:solidFill>
                  <a:schemeClr val="bg1"/>
                </a:solidFill>
              </a:rPr>
              <a:t>NDI 36%</a:t>
            </a:r>
          </a:p>
        </p:txBody>
      </p:sp>
      <p:sp>
        <p:nvSpPr>
          <p:cNvPr id="4" name="Arrow: Right 3">
            <a:extLst>
              <a:ext uri="{FF2B5EF4-FFF2-40B4-BE49-F238E27FC236}">
                <a16:creationId xmlns:a16="http://schemas.microsoft.com/office/drawing/2014/main" id="{99FF88EA-5208-464D-F7A1-FC0FBB9FFB68}"/>
              </a:ext>
            </a:extLst>
          </p:cNvPr>
          <p:cNvSpPr/>
          <p:nvPr/>
        </p:nvSpPr>
        <p:spPr>
          <a:xfrm>
            <a:off x="7650478" y="3104953"/>
            <a:ext cx="772998" cy="648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6ABF4-3F32-BDEE-5E5D-C99E946FD24E}"/>
              </a:ext>
            </a:extLst>
          </p:cNvPr>
          <p:cNvSpPr txBox="1"/>
          <p:nvPr/>
        </p:nvSpPr>
        <p:spPr>
          <a:xfrm>
            <a:off x="8689255" y="2762054"/>
            <a:ext cx="2245838"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PCSS 2/132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PSFS 8.66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NDI 2%</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65731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5A47E0-502B-08A4-C0F3-F7E35B1A1C0A}"/>
              </a:ext>
            </a:extLst>
          </p:cNvPr>
          <p:cNvSpPr>
            <a:spLocks noGrp="1"/>
          </p:cNvSpPr>
          <p:nvPr>
            <p:ph type="title"/>
          </p:nvPr>
        </p:nvSpPr>
        <p:spPr>
          <a:xfrm>
            <a:off x="804671" y="365125"/>
            <a:ext cx="3405821" cy="3117038"/>
          </a:xfrm>
        </p:spPr>
        <p:txBody>
          <a:bodyPr anchor="ctr">
            <a:normAutofit/>
          </a:bodyPr>
          <a:lstStyle/>
          <a:p>
            <a:r>
              <a:rPr lang="en-US" dirty="0"/>
              <a:t>How did you treat her concussion?</a:t>
            </a:r>
          </a:p>
        </p:txBody>
      </p:sp>
    </p:spTree>
    <p:extLst>
      <p:ext uri="{BB962C8B-B14F-4D97-AF65-F5344CB8AC3E}">
        <p14:creationId xmlns:p14="http://schemas.microsoft.com/office/powerpoint/2010/main" val="40719342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E538-D10C-8229-FFBA-C2622BDC6D74}"/>
              </a:ext>
            </a:extLst>
          </p:cNvPr>
          <p:cNvSpPr>
            <a:spLocks noGrp="1"/>
          </p:cNvSpPr>
          <p:nvPr>
            <p:ph type="title"/>
          </p:nvPr>
        </p:nvSpPr>
        <p:spPr>
          <a:xfrm>
            <a:off x="801099" y="1396289"/>
            <a:ext cx="4906281" cy="1325563"/>
          </a:xfrm>
        </p:spPr>
        <p:txBody>
          <a:bodyPr>
            <a:normAutofit/>
          </a:bodyPr>
          <a:lstStyle/>
          <a:p>
            <a:r>
              <a:rPr lang="en-US" dirty="0"/>
              <a:t>outline</a:t>
            </a:r>
            <a:endParaRPr lang="en-US"/>
          </a:p>
        </p:txBody>
      </p:sp>
      <p:sp>
        <p:nvSpPr>
          <p:cNvPr id="3" name="Content Placeholder 2">
            <a:extLst>
              <a:ext uri="{FF2B5EF4-FFF2-40B4-BE49-F238E27FC236}">
                <a16:creationId xmlns:a16="http://schemas.microsoft.com/office/drawing/2014/main" id="{387F7984-F0C3-99E1-EB8C-74117C874BFC}"/>
              </a:ext>
            </a:extLst>
          </p:cNvPr>
          <p:cNvSpPr>
            <a:spLocks noGrp="1"/>
          </p:cNvSpPr>
          <p:nvPr>
            <p:ph idx="1"/>
          </p:nvPr>
        </p:nvSpPr>
        <p:spPr>
          <a:xfrm>
            <a:off x="805543" y="2871982"/>
            <a:ext cx="5006336" cy="3181684"/>
          </a:xfrm>
        </p:spPr>
        <p:txBody>
          <a:bodyPr anchor="t">
            <a:normAutofit lnSpcReduction="10000"/>
          </a:bodyPr>
          <a:lstStyle/>
          <a:p>
            <a:r>
              <a:rPr lang="en-US" sz="1800" dirty="0"/>
              <a:t>Define concussion</a:t>
            </a:r>
          </a:p>
          <a:p>
            <a:r>
              <a:rPr lang="en-US" sz="1800" dirty="0"/>
              <a:t>Genesis of the research question</a:t>
            </a:r>
          </a:p>
          <a:p>
            <a:r>
              <a:rPr lang="en-US" sz="1800" dirty="0"/>
              <a:t>Basic statistics/symptoms</a:t>
            </a:r>
          </a:p>
          <a:p>
            <a:r>
              <a:rPr lang="en-US" sz="1800" dirty="0"/>
              <a:t>Neck pain statistics/whiplash statistics</a:t>
            </a:r>
          </a:p>
          <a:p>
            <a:r>
              <a:rPr lang="en-US" sz="1800" dirty="0"/>
              <a:t>Cervicogenic dizziness???</a:t>
            </a:r>
          </a:p>
          <a:p>
            <a:r>
              <a:rPr lang="en-US" sz="1800" dirty="0"/>
              <a:t>Prevalence of neck pain in concussion/predictors</a:t>
            </a:r>
          </a:p>
          <a:p>
            <a:r>
              <a:rPr lang="en-US" sz="1800" dirty="0"/>
              <a:t>Impact of neck pain on recovery</a:t>
            </a:r>
          </a:p>
          <a:p>
            <a:r>
              <a:rPr lang="en-US" sz="1800" dirty="0"/>
              <a:t>Does treatment matter?</a:t>
            </a:r>
          </a:p>
          <a:p>
            <a:r>
              <a:rPr lang="en-US" sz="1800" dirty="0"/>
              <a:t>Current/future projects</a:t>
            </a:r>
          </a:p>
          <a:p>
            <a:endParaRPr lang="en-US" sz="1800"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9199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Brain in head">
            <a:extLst>
              <a:ext uri="{FF2B5EF4-FFF2-40B4-BE49-F238E27FC236}">
                <a16:creationId xmlns:a16="http://schemas.microsoft.com/office/drawing/2014/main" id="{3D526E78-58B1-A064-B2E0-8E7781232A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241" y="643466"/>
            <a:ext cx="4105275" cy="4105275"/>
          </a:xfrm>
          <a:prstGeom prst="rect">
            <a:avLst/>
          </a:prstGeom>
        </p:spPr>
      </p:pic>
      <p:sp>
        <p:nvSpPr>
          <p:cNvPr id="12" name="Title 1">
            <a:extLst>
              <a:ext uri="{FF2B5EF4-FFF2-40B4-BE49-F238E27FC236}">
                <a16:creationId xmlns:a16="http://schemas.microsoft.com/office/drawing/2014/main" id="{48FED1DF-9D8D-027A-5A6B-C17064F89D6C}"/>
              </a:ext>
            </a:extLst>
          </p:cNvPr>
          <p:cNvSpPr>
            <a:spLocks noGrp="1"/>
          </p:cNvSpPr>
          <p:nvPr>
            <p:ph type="title"/>
          </p:nvPr>
        </p:nvSpPr>
        <p:spPr>
          <a:xfrm>
            <a:off x="6658044" y="-19316"/>
            <a:ext cx="5006975" cy="1325563"/>
          </a:xfrm>
        </p:spPr>
        <p:txBody>
          <a:bodyPr>
            <a:normAutofit/>
          </a:bodyPr>
          <a:lstStyle/>
          <a:p>
            <a:pPr algn="ctr"/>
            <a:r>
              <a:rPr lang="en-US" dirty="0"/>
              <a:t>Symptoms</a:t>
            </a:r>
          </a:p>
        </p:txBody>
      </p:sp>
      <p:sp>
        <p:nvSpPr>
          <p:cNvPr id="14" name="TextBox 13">
            <a:extLst>
              <a:ext uri="{FF2B5EF4-FFF2-40B4-BE49-F238E27FC236}">
                <a16:creationId xmlns:a16="http://schemas.microsoft.com/office/drawing/2014/main" id="{68C393D2-285F-2981-CE17-4745A617E745}"/>
              </a:ext>
            </a:extLst>
          </p:cNvPr>
          <p:cNvSpPr txBox="1"/>
          <p:nvPr/>
        </p:nvSpPr>
        <p:spPr>
          <a:xfrm>
            <a:off x="6388395" y="918858"/>
            <a:ext cx="1841295" cy="1477328"/>
          </a:xfrm>
          <a:prstGeom prst="rect">
            <a:avLst/>
          </a:prstGeom>
          <a:noFill/>
        </p:spPr>
        <p:txBody>
          <a:bodyPr wrap="square">
            <a:spAutoFit/>
          </a:bodyPr>
          <a:lstStyle/>
          <a:p>
            <a:pPr>
              <a:buClr>
                <a:schemeClr val="accent1"/>
              </a:buClr>
              <a:buFont typeface="Arial" pitchFamily="34" charset="0"/>
              <a:buChar char="•"/>
            </a:pPr>
            <a:r>
              <a:rPr lang="en-US" sz="1800" b="1" u="sng" dirty="0"/>
              <a:t>Emotional</a:t>
            </a:r>
            <a:endParaRPr lang="en-US" sz="1800" u="sng" dirty="0"/>
          </a:p>
          <a:p>
            <a:pPr lvl="0">
              <a:buClr>
                <a:schemeClr val="accent1"/>
              </a:buClr>
              <a:buFont typeface="Arial" pitchFamily="34" charset="0"/>
              <a:buChar char="•"/>
            </a:pPr>
            <a:r>
              <a:rPr lang="en-US" sz="1800" dirty="0"/>
              <a:t>Irritability</a:t>
            </a:r>
          </a:p>
          <a:p>
            <a:pPr lvl="0">
              <a:buClr>
                <a:schemeClr val="accent1"/>
              </a:buClr>
              <a:buFont typeface="Arial" pitchFamily="34" charset="0"/>
              <a:buChar char="•"/>
            </a:pPr>
            <a:r>
              <a:rPr lang="en-US" sz="1800" dirty="0"/>
              <a:t>Sadness</a:t>
            </a:r>
          </a:p>
          <a:p>
            <a:pPr lvl="0">
              <a:buClr>
                <a:schemeClr val="accent1"/>
              </a:buClr>
              <a:buFont typeface="Arial" pitchFamily="34" charset="0"/>
              <a:buChar char="•"/>
            </a:pPr>
            <a:r>
              <a:rPr lang="en-US" sz="1800" dirty="0"/>
              <a:t>More emotional</a:t>
            </a:r>
          </a:p>
          <a:p>
            <a:pPr lvl="0">
              <a:buClr>
                <a:schemeClr val="accent1"/>
              </a:buClr>
              <a:buFont typeface="Arial" pitchFamily="34" charset="0"/>
              <a:buChar char="•"/>
            </a:pPr>
            <a:r>
              <a:rPr lang="en-US" sz="1800" dirty="0"/>
              <a:t>Nervousness</a:t>
            </a:r>
          </a:p>
        </p:txBody>
      </p:sp>
      <p:sp>
        <p:nvSpPr>
          <p:cNvPr id="18" name="Content Placeholder 2">
            <a:extLst>
              <a:ext uri="{FF2B5EF4-FFF2-40B4-BE49-F238E27FC236}">
                <a16:creationId xmlns:a16="http://schemas.microsoft.com/office/drawing/2014/main" id="{4D31DE5A-27D8-581E-90B2-94AFA2E90AD5}"/>
              </a:ext>
            </a:extLst>
          </p:cNvPr>
          <p:cNvSpPr>
            <a:spLocks noGrp="1"/>
          </p:cNvSpPr>
          <p:nvPr>
            <p:ph sz="quarter" idx="1"/>
          </p:nvPr>
        </p:nvSpPr>
        <p:spPr>
          <a:xfrm>
            <a:off x="6388395" y="2349117"/>
            <a:ext cx="2822448" cy="4575048"/>
          </a:xfrm>
        </p:spPr>
        <p:txBody>
          <a:bodyPr>
            <a:normAutofit/>
          </a:bodyPr>
          <a:lstStyle/>
          <a:p>
            <a:pPr>
              <a:lnSpc>
                <a:spcPct val="100000"/>
              </a:lnSpc>
              <a:spcBef>
                <a:spcPts val="0"/>
              </a:spcBef>
              <a:buClr>
                <a:schemeClr val="accent1"/>
              </a:buClr>
            </a:pPr>
            <a:r>
              <a:rPr lang="en-US" sz="1800" b="1" u="sng" dirty="0"/>
              <a:t>Physical</a:t>
            </a:r>
          </a:p>
          <a:p>
            <a:pPr lvl="0">
              <a:lnSpc>
                <a:spcPct val="100000"/>
              </a:lnSpc>
              <a:spcBef>
                <a:spcPts val="0"/>
              </a:spcBef>
              <a:buClr>
                <a:schemeClr val="accent1"/>
              </a:buClr>
            </a:pPr>
            <a:r>
              <a:rPr lang="en-US" sz="1800" dirty="0"/>
              <a:t>Headache</a:t>
            </a:r>
          </a:p>
          <a:p>
            <a:pPr lvl="0">
              <a:lnSpc>
                <a:spcPct val="100000"/>
              </a:lnSpc>
              <a:spcBef>
                <a:spcPts val="0"/>
              </a:spcBef>
              <a:buClr>
                <a:schemeClr val="accent1"/>
              </a:buClr>
            </a:pPr>
            <a:r>
              <a:rPr lang="en-US" sz="1800" dirty="0"/>
              <a:t>Nausea</a:t>
            </a:r>
          </a:p>
          <a:p>
            <a:pPr lvl="0">
              <a:lnSpc>
                <a:spcPct val="100000"/>
              </a:lnSpc>
              <a:spcBef>
                <a:spcPts val="0"/>
              </a:spcBef>
              <a:buClr>
                <a:schemeClr val="accent1"/>
              </a:buClr>
            </a:pPr>
            <a:r>
              <a:rPr lang="en-US" sz="1800" dirty="0"/>
              <a:t>Vomiting</a:t>
            </a:r>
          </a:p>
          <a:p>
            <a:pPr lvl="0">
              <a:lnSpc>
                <a:spcPct val="100000"/>
              </a:lnSpc>
              <a:spcBef>
                <a:spcPts val="0"/>
              </a:spcBef>
              <a:buClr>
                <a:schemeClr val="accent1"/>
              </a:buClr>
            </a:pPr>
            <a:r>
              <a:rPr lang="en-US" sz="1800" dirty="0"/>
              <a:t>Balance problems</a:t>
            </a:r>
          </a:p>
          <a:p>
            <a:pPr lvl="0">
              <a:lnSpc>
                <a:spcPct val="100000"/>
              </a:lnSpc>
              <a:spcBef>
                <a:spcPts val="0"/>
              </a:spcBef>
              <a:buClr>
                <a:schemeClr val="accent1"/>
              </a:buClr>
            </a:pPr>
            <a:r>
              <a:rPr lang="en-US" sz="1800" dirty="0"/>
              <a:t>Dizziness</a:t>
            </a:r>
          </a:p>
          <a:p>
            <a:pPr lvl="0">
              <a:lnSpc>
                <a:spcPct val="100000"/>
              </a:lnSpc>
              <a:spcBef>
                <a:spcPts val="0"/>
              </a:spcBef>
              <a:buClr>
                <a:schemeClr val="accent1"/>
              </a:buClr>
            </a:pPr>
            <a:r>
              <a:rPr lang="en-US" sz="1800" dirty="0"/>
              <a:t>Visual Problems</a:t>
            </a:r>
          </a:p>
          <a:p>
            <a:pPr lvl="0">
              <a:lnSpc>
                <a:spcPct val="100000"/>
              </a:lnSpc>
              <a:spcBef>
                <a:spcPts val="0"/>
              </a:spcBef>
              <a:buClr>
                <a:schemeClr val="accent1"/>
              </a:buClr>
            </a:pPr>
            <a:r>
              <a:rPr lang="en-US" sz="1800" dirty="0"/>
              <a:t>Fatigue</a:t>
            </a:r>
          </a:p>
          <a:p>
            <a:pPr lvl="0">
              <a:lnSpc>
                <a:spcPct val="100000"/>
              </a:lnSpc>
              <a:spcBef>
                <a:spcPts val="0"/>
              </a:spcBef>
              <a:buClr>
                <a:schemeClr val="accent1"/>
              </a:buClr>
            </a:pPr>
            <a:r>
              <a:rPr lang="en-US" sz="1800" dirty="0"/>
              <a:t>Light sensitivity</a:t>
            </a:r>
          </a:p>
          <a:p>
            <a:pPr lvl="0">
              <a:lnSpc>
                <a:spcPct val="100000"/>
              </a:lnSpc>
              <a:spcBef>
                <a:spcPts val="0"/>
              </a:spcBef>
              <a:buClr>
                <a:schemeClr val="accent1"/>
              </a:buClr>
            </a:pPr>
            <a:r>
              <a:rPr lang="en-US" sz="1800" dirty="0"/>
              <a:t>Noise sensitivity</a:t>
            </a:r>
          </a:p>
          <a:p>
            <a:pPr lvl="0">
              <a:lnSpc>
                <a:spcPct val="100000"/>
              </a:lnSpc>
              <a:spcBef>
                <a:spcPts val="0"/>
              </a:spcBef>
              <a:buClr>
                <a:schemeClr val="accent1"/>
              </a:buClr>
            </a:pPr>
            <a:r>
              <a:rPr lang="en-US" sz="1800" dirty="0"/>
              <a:t>Numbness/ Tingling</a:t>
            </a:r>
          </a:p>
          <a:p>
            <a:pPr lvl="0">
              <a:lnSpc>
                <a:spcPct val="100000"/>
              </a:lnSpc>
              <a:spcBef>
                <a:spcPts val="0"/>
              </a:spcBef>
              <a:buClr>
                <a:schemeClr val="accent1"/>
              </a:buClr>
            </a:pPr>
            <a:r>
              <a:rPr lang="en-US" sz="1800" dirty="0"/>
              <a:t>Dazed or stunned</a:t>
            </a:r>
          </a:p>
          <a:p>
            <a:endParaRPr lang="en-US" dirty="0"/>
          </a:p>
        </p:txBody>
      </p:sp>
      <p:sp>
        <p:nvSpPr>
          <p:cNvPr id="19" name="TextBox 18">
            <a:extLst>
              <a:ext uri="{FF2B5EF4-FFF2-40B4-BE49-F238E27FC236}">
                <a16:creationId xmlns:a16="http://schemas.microsoft.com/office/drawing/2014/main" id="{4A3070FC-6029-E07B-5050-0E59DF0A5877}"/>
              </a:ext>
            </a:extLst>
          </p:cNvPr>
          <p:cNvSpPr txBox="1"/>
          <p:nvPr/>
        </p:nvSpPr>
        <p:spPr>
          <a:xfrm>
            <a:off x="8972408" y="918858"/>
            <a:ext cx="3196500" cy="2585323"/>
          </a:xfrm>
          <a:prstGeom prst="rect">
            <a:avLst/>
          </a:prstGeom>
          <a:noFill/>
        </p:spPr>
        <p:txBody>
          <a:bodyPr wrap="square">
            <a:spAutoFit/>
          </a:bodyPr>
          <a:lstStyle/>
          <a:p>
            <a:pPr>
              <a:buClr>
                <a:schemeClr val="accent1"/>
              </a:buClr>
              <a:buFont typeface="Arial" pitchFamily="34" charset="0"/>
              <a:buChar char="•"/>
            </a:pPr>
            <a:r>
              <a:rPr lang="en-US" sz="1800" b="1" u="sng" dirty="0"/>
              <a:t>Cognitive</a:t>
            </a:r>
            <a:endParaRPr lang="en-US" sz="1800" u="sng" dirty="0"/>
          </a:p>
          <a:p>
            <a:pPr lvl="0">
              <a:buClr>
                <a:schemeClr val="accent1"/>
              </a:buClr>
              <a:buFont typeface="Arial" pitchFamily="34" charset="0"/>
              <a:buChar char="•"/>
            </a:pPr>
            <a:r>
              <a:rPr lang="en-US" sz="1800" dirty="0"/>
              <a:t>Feeling “foggy”</a:t>
            </a:r>
          </a:p>
          <a:p>
            <a:pPr lvl="0">
              <a:buClr>
                <a:schemeClr val="accent1"/>
              </a:buClr>
              <a:buFont typeface="Arial" pitchFamily="34" charset="0"/>
              <a:buChar char="•"/>
            </a:pPr>
            <a:r>
              <a:rPr lang="en-US" sz="1800" dirty="0"/>
              <a:t>Feeling “slowed down”</a:t>
            </a:r>
          </a:p>
          <a:p>
            <a:pPr lvl="0">
              <a:buClr>
                <a:schemeClr val="accent1"/>
              </a:buClr>
              <a:buFont typeface="Arial" pitchFamily="34" charset="0"/>
              <a:buChar char="•"/>
            </a:pPr>
            <a:r>
              <a:rPr lang="en-US" sz="1800" dirty="0"/>
              <a:t>Difficulty concentrating</a:t>
            </a:r>
          </a:p>
          <a:p>
            <a:pPr lvl="0">
              <a:buClr>
                <a:schemeClr val="accent1"/>
              </a:buClr>
              <a:buFont typeface="Arial" pitchFamily="34" charset="0"/>
              <a:buChar char="•"/>
            </a:pPr>
            <a:r>
              <a:rPr lang="en-US" sz="1800" dirty="0"/>
              <a:t>Difficulty remembering</a:t>
            </a:r>
          </a:p>
          <a:p>
            <a:pPr lvl="0">
              <a:buClr>
                <a:schemeClr val="accent1"/>
              </a:buClr>
              <a:buFont typeface="Arial" pitchFamily="34" charset="0"/>
              <a:buChar char="•"/>
            </a:pPr>
            <a:r>
              <a:rPr lang="en-US" sz="1800" dirty="0"/>
              <a:t>Forgetful of recent information</a:t>
            </a:r>
          </a:p>
          <a:p>
            <a:pPr lvl="0">
              <a:buClr>
                <a:schemeClr val="accent1"/>
              </a:buClr>
              <a:buFont typeface="Arial" pitchFamily="34" charset="0"/>
              <a:buChar char="•"/>
            </a:pPr>
            <a:r>
              <a:rPr lang="en-US" sz="1800" dirty="0"/>
              <a:t>Confusion about recent events</a:t>
            </a:r>
          </a:p>
          <a:p>
            <a:pPr lvl="0">
              <a:buClr>
                <a:schemeClr val="accent1"/>
              </a:buClr>
              <a:buFont typeface="Arial" pitchFamily="34" charset="0"/>
              <a:buChar char="•"/>
            </a:pPr>
            <a:r>
              <a:rPr lang="en-US" sz="1800" dirty="0"/>
              <a:t>Answer questions slowly</a:t>
            </a:r>
          </a:p>
          <a:p>
            <a:pPr lvl="0">
              <a:buClr>
                <a:schemeClr val="accent1"/>
              </a:buClr>
              <a:buFont typeface="Arial" pitchFamily="34" charset="0"/>
              <a:buChar char="•"/>
            </a:pPr>
            <a:r>
              <a:rPr lang="en-US" sz="1800" dirty="0"/>
              <a:t>Repeats questions</a:t>
            </a:r>
          </a:p>
        </p:txBody>
      </p:sp>
      <p:sp>
        <p:nvSpPr>
          <p:cNvPr id="20" name="TextBox 19">
            <a:extLst>
              <a:ext uri="{FF2B5EF4-FFF2-40B4-BE49-F238E27FC236}">
                <a16:creationId xmlns:a16="http://schemas.microsoft.com/office/drawing/2014/main" id="{A894E461-3C05-7B26-00F0-AC2A1DC1F59D}"/>
              </a:ext>
            </a:extLst>
          </p:cNvPr>
          <p:cNvSpPr txBox="1"/>
          <p:nvPr/>
        </p:nvSpPr>
        <p:spPr>
          <a:xfrm>
            <a:off x="8972408" y="3548412"/>
            <a:ext cx="2540717" cy="1200329"/>
          </a:xfrm>
          <a:prstGeom prst="rect">
            <a:avLst/>
          </a:prstGeom>
          <a:noFill/>
        </p:spPr>
        <p:txBody>
          <a:bodyPr wrap="square">
            <a:spAutoFit/>
          </a:bodyPr>
          <a:lstStyle/>
          <a:p>
            <a:pPr>
              <a:buClr>
                <a:schemeClr val="accent1"/>
              </a:buClr>
              <a:buFont typeface="Arial" pitchFamily="34" charset="0"/>
              <a:buChar char="•"/>
            </a:pPr>
            <a:r>
              <a:rPr lang="en-US" sz="1800" b="1" u="sng" dirty="0"/>
              <a:t>Sleep</a:t>
            </a:r>
            <a:endParaRPr lang="en-US" sz="1800" u="sng" dirty="0"/>
          </a:p>
          <a:p>
            <a:pPr lvl="0">
              <a:buClr>
                <a:schemeClr val="accent1"/>
              </a:buClr>
              <a:buFont typeface="Arial" pitchFamily="34" charset="0"/>
              <a:buChar char="•"/>
            </a:pPr>
            <a:r>
              <a:rPr lang="en-US" sz="1800" dirty="0"/>
              <a:t>Drowsiness</a:t>
            </a:r>
          </a:p>
          <a:p>
            <a:pPr lvl="0">
              <a:buClr>
                <a:schemeClr val="accent1"/>
              </a:buClr>
              <a:buFont typeface="Arial" pitchFamily="34" charset="0"/>
              <a:buChar char="•"/>
            </a:pPr>
            <a:r>
              <a:rPr lang="en-US" sz="1800" dirty="0"/>
              <a:t>Sleeping less than usual</a:t>
            </a:r>
          </a:p>
          <a:p>
            <a:pPr lvl="0">
              <a:buClr>
                <a:schemeClr val="accent1"/>
              </a:buClr>
              <a:buFont typeface="Arial" pitchFamily="34" charset="0"/>
              <a:buChar char="•"/>
            </a:pPr>
            <a:r>
              <a:rPr lang="en-US" sz="1800" dirty="0"/>
              <a:t>Trouble falling asleep</a:t>
            </a:r>
          </a:p>
        </p:txBody>
      </p:sp>
      <p:sp>
        <p:nvSpPr>
          <p:cNvPr id="21" name="TextBox 20">
            <a:extLst>
              <a:ext uri="{FF2B5EF4-FFF2-40B4-BE49-F238E27FC236}">
                <a16:creationId xmlns:a16="http://schemas.microsoft.com/office/drawing/2014/main" id="{0BC6659D-18AE-5EF2-38EE-F2FE9ED12809}"/>
              </a:ext>
            </a:extLst>
          </p:cNvPr>
          <p:cNvSpPr txBox="1"/>
          <p:nvPr/>
        </p:nvSpPr>
        <p:spPr>
          <a:xfrm>
            <a:off x="3819524" y="6214534"/>
            <a:ext cx="8523571" cy="646331"/>
          </a:xfrm>
          <a:prstGeom prst="rect">
            <a:avLst/>
          </a:prstGeom>
          <a:noFill/>
        </p:spPr>
        <p:txBody>
          <a:bodyPr wrap="square">
            <a:spAutoFit/>
          </a:bodyPr>
          <a:lstStyle/>
          <a:p>
            <a:pPr lvl="0"/>
            <a:r>
              <a:rPr lang="en-US" dirty="0"/>
              <a:t>CDC. Traumatic Brain Injury.</a:t>
            </a:r>
            <a:r>
              <a:rPr lang="en-US" dirty="0">
                <a:hlinkClick r:id="rId5">
                  <a:extLst>
                    <a:ext uri="{A12FA001-AC4F-418D-AE19-62706E023703}">
                      <ahyp:hlinkClr xmlns:ahyp="http://schemas.microsoft.com/office/drawing/2018/hyperlinkcolor" val="tx"/>
                    </a:ext>
                  </a:extLst>
                </a:hlinkClick>
              </a:rPr>
              <a:t> Acute Concussion Evaluation (ACE) - Physician/Clinician Office Version (cdc.gov)</a:t>
            </a:r>
            <a:r>
              <a:rPr lang="en-US" dirty="0"/>
              <a:t>. Accessed June 28 2022</a:t>
            </a:r>
          </a:p>
        </p:txBody>
      </p:sp>
    </p:spTree>
    <p:extLst>
      <p:ext uri="{BB962C8B-B14F-4D97-AF65-F5344CB8AC3E}">
        <p14:creationId xmlns:p14="http://schemas.microsoft.com/office/powerpoint/2010/main" val="183585865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y room full of question marks with an opening going out">
            <a:extLst>
              <a:ext uri="{FF2B5EF4-FFF2-40B4-BE49-F238E27FC236}">
                <a16:creationId xmlns:a16="http://schemas.microsoft.com/office/drawing/2014/main" id="{67EADAA3-C0DE-9196-387C-0997CAF64EAF}"/>
              </a:ext>
            </a:extLst>
          </p:cNvPr>
          <p:cNvPicPr>
            <a:picLocks noChangeAspect="1"/>
          </p:cNvPicPr>
          <p:nvPr/>
        </p:nvPicPr>
        <p:blipFill rotWithShape="1">
          <a:blip r:embed="rId3"/>
          <a:srcRect b="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4E446-4A34-6860-88E2-A451606777A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i="1">
                <a:solidFill>
                  <a:srgbClr val="FFFFFF"/>
                </a:solidFill>
              </a:rPr>
              <a:t>Was something missing?</a:t>
            </a:r>
          </a:p>
        </p:txBody>
      </p:sp>
    </p:spTree>
    <p:extLst>
      <p:ext uri="{BB962C8B-B14F-4D97-AF65-F5344CB8AC3E}">
        <p14:creationId xmlns:p14="http://schemas.microsoft.com/office/powerpoint/2010/main" val="235976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A54971AF-B709-2BC6-A93E-79FE272C8B49}"/>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6100" kern="1200" dirty="0">
                <a:solidFill>
                  <a:srgbClr val="FFFFFF"/>
                </a:solidFill>
                <a:latin typeface="+mj-lt"/>
                <a:ea typeface="+mj-ea"/>
                <a:cs typeface="+mj-cs"/>
              </a:rPr>
              <a:t>How common is neck pain in the setting of concussion?</a:t>
            </a:r>
          </a:p>
        </p:txBody>
      </p:sp>
    </p:spTree>
    <p:extLst>
      <p:ext uri="{BB962C8B-B14F-4D97-AF65-F5344CB8AC3E}">
        <p14:creationId xmlns:p14="http://schemas.microsoft.com/office/powerpoint/2010/main" val="210611181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277426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951AE74D-CE94-4DED-EBF5-7BE4282FE633}"/>
              </a:ext>
            </a:extLst>
          </p:cNvPr>
          <p:cNvSpPr>
            <a:spLocks noGrp="1"/>
          </p:cNvSpPr>
          <p:nvPr>
            <p:ph idx="1"/>
          </p:nvPr>
        </p:nvSpPr>
        <p:spPr>
          <a:xfrm>
            <a:off x="518474" y="1774372"/>
            <a:ext cx="4064409" cy="2754086"/>
          </a:xfrm>
        </p:spPr>
        <p:txBody>
          <a:bodyPr anchor="t">
            <a:normAutofit/>
          </a:bodyPr>
          <a:lstStyle/>
          <a:p>
            <a:r>
              <a:rPr lang="en-US" sz="1800" dirty="0"/>
              <a:t>95 patients presenting to Level I trauma center with mTBI symptoms and event that could have caused mTBI</a:t>
            </a:r>
          </a:p>
          <a:p>
            <a:r>
              <a:rPr lang="en-US" sz="1800" dirty="0"/>
              <a:t>Objectives</a:t>
            </a:r>
          </a:p>
          <a:p>
            <a:pPr lvl="1"/>
            <a:r>
              <a:rPr lang="en-US" sz="1800"/>
              <a:t>Determine the frequency of neck pain overall and relative to other symptoms</a:t>
            </a:r>
          </a:p>
          <a:p>
            <a:pPr lvl="1"/>
            <a:r>
              <a:rPr lang="en-US" sz="1800"/>
              <a:t>Determine the predictors of neck pain in this population. </a:t>
            </a:r>
          </a:p>
        </p:txBody>
      </p:sp>
      <p:pic>
        <p:nvPicPr>
          <p:cNvPr id="21" name="Picture 20">
            <a:extLst>
              <a:ext uri="{FF2B5EF4-FFF2-40B4-BE49-F238E27FC236}">
                <a16:creationId xmlns:a16="http://schemas.microsoft.com/office/drawing/2014/main" id="{8BC08F23-8A9B-167D-017F-9CC5D2E5A4F3}"/>
              </a:ext>
            </a:extLst>
          </p:cNvPr>
          <p:cNvPicPr>
            <a:picLocks noChangeAspect="1"/>
          </p:cNvPicPr>
          <p:nvPr/>
        </p:nvPicPr>
        <p:blipFill>
          <a:blip r:embed="rId3"/>
          <a:stretch>
            <a:fillRect/>
          </a:stretch>
        </p:blipFill>
        <p:spPr>
          <a:xfrm>
            <a:off x="5665963" y="2375554"/>
            <a:ext cx="6436230" cy="1866507"/>
          </a:xfrm>
          <a:prstGeom prst="rect">
            <a:avLst/>
          </a:prstGeom>
        </p:spPr>
      </p:pic>
    </p:spTree>
    <p:extLst>
      <p:ext uri="{BB962C8B-B14F-4D97-AF65-F5344CB8AC3E}">
        <p14:creationId xmlns:p14="http://schemas.microsoft.com/office/powerpoint/2010/main" val="239793004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AE69-E2E2-B970-3B12-07F7F10298AE}"/>
              </a:ext>
            </a:extLst>
          </p:cNvPr>
          <p:cNvSpPr>
            <a:spLocks noGrp="1"/>
          </p:cNvSpPr>
          <p:nvPr>
            <p:ph type="title"/>
          </p:nvPr>
        </p:nvSpPr>
        <p:spPr>
          <a:xfrm>
            <a:off x="652854" y="2084832"/>
            <a:ext cx="4224528" cy="2688336"/>
          </a:xfrm>
        </p:spPr>
        <p:txBody>
          <a:bodyPr vert="horz" lIns="91440" tIns="45720" rIns="91440" bIns="45720" rtlCol="0" anchor="t">
            <a:normAutofit fontScale="90000"/>
          </a:bodyPr>
          <a:lstStyle/>
          <a:p>
            <a:r>
              <a:rPr lang="en-US" sz="5400" kern="1200" dirty="0">
                <a:solidFill>
                  <a:schemeClr val="tx1"/>
                </a:solidFill>
                <a:latin typeface="+mj-lt"/>
                <a:ea typeface="+mj-ea"/>
                <a:cs typeface="+mj-cs"/>
              </a:rPr>
              <a:t>Neck pain is common in this population</a:t>
            </a:r>
          </a:p>
        </p:txBody>
      </p:sp>
      <p:sp>
        <p:nvSpPr>
          <p:cNvPr id="10" name="Freeform: Shape 9">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991" y="0"/>
            <a:ext cx="6578009" cy="6858000"/>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72376" y="0"/>
            <a:ext cx="6419624" cy="6858000"/>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hart&#10;&#10;Description automatically generated">
            <a:extLst>
              <a:ext uri="{FF2B5EF4-FFF2-40B4-BE49-F238E27FC236}">
                <a16:creationId xmlns:a16="http://schemas.microsoft.com/office/drawing/2014/main" id="{F5DDC95A-E990-4799-CD05-D1748FC6C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765" y="599911"/>
            <a:ext cx="4669971" cy="3829377"/>
          </a:xfrm>
          <a:prstGeom prst="rect">
            <a:avLst/>
          </a:prstGeom>
        </p:spPr>
      </p:pic>
    </p:spTree>
    <p:extLst>
      <p:ext uri="{BB962C8B-B14F-4D97-AF65-F5344CB8AC3E}">
        <p14:creationId xmlns:p14="http://schemas.microsoft.com/office/powerpoint/2010/main" val="138731713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A682A0-1E18-D357-D70B-532EB3EDBDC4}"/>
              </a:ext>
            </a:extLst>
          </p:cNvPr>
          <p:cNvSpPr>
            <a:spLocks noGrp="1"/>
          </p:cNvSpPr>
          <p:nvPr>
            <p:ph type="title"/>
          </p:nvPr>
        </p:nvSpPr>
        <p:spPr>
          <a:xfrm>
            <a:off x="228152" y="2305763"/>
            <a:ext cx="4062643" cy="1043409"/>
          </a:xfrm>
        </p:spPr>
        <p:txBody>
          <a:bodyPr>
            <a:normAutofit/>
          </a:bodyPr>
          <a:lstStyle/>
          <a:p>
            <a:r>
              <a:rPr lang="en-US" sz="3300" dirty="0"/>
              <a:t>Mechanism of injury predicts neck pain</a:t>
            </a:r>
          </a:p>
        </p:txBody>
      </p:sp>
      <p:pic>
        <p:nvPicPr>
          <p:cNvPr id="5" name="Content Placeholder 4" descr="Chart, box and whisker chart&#10;&#10;Description automatically generated">
            <a:extLst>
              <a:ext uri="{FF2B5EF4-FFF2-40B4-BE49-F238E27FC236}">
                <a16:creationId xmlns:a16="http://schemas.microsoft.com/office/drawing/2014/main" id="{CE3163FC-6BB2-2BF1-58B4-2E341C396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101" y="845288"/>
            <a:ext cx="5510771" cy="4874497"/>
          </a:xfrm>
          <a:prstGeom prst="rect">
            <a:avLst/>
          </a:prstGeom>
        </p:spPr>
      </p:pic>
    </p:spTree>
    <p:extLst>
      <p:ext uri="{BB962C8B-B14F-4D97-AF65-F5344CB8AC3E}">
        <p14:creationId xmlns:p14="http://schemas.microsoft.com/office/powerpoint/2010/main" val="232434825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7A43AAC-12AF-153D-ACE5-777B29CED788}"/>
              </a:ext>
            </a:extLst>
          </p:cNvPr>
          <p:cNvPicPr>
            <a:picLocks noChangeAspect="1"/>
          </p:cNvPicPr>
          <p:nvPr/>
        </p:nvPicPr>
        <p:blipFill rotWithShape="1">
          <a:blip r:embed="rId3"/>
          <a:srcRect l="1" r="2201" b="6692"/>
          <a:stretch/>
        </p:blipFill>
        <p:spPr>
          <a:xfrm>
            <a:off x="321733" y="1911969"/>
            <a:ext cx="4682576" cy="1340277"/>
          </a:xfrm>
          <a:prstGeom prst="rect">
            <a:avLst/>
          </a:prstGeom>
        </p:spPr>
      </p:pic>
      <p:sp>
        <p:nvSpPr>
          <p:cNvPr id="3" name="Content Placeholder 2">
            <a:extLst>
              <a:ext uri="{FF2B5EF4-FFF2-40B4-BE49-F238E27FC236}">
                <a16:creationId xmlns:a16="http://schemas.microsoft.com/office/drawing/2014/main" id="{B931E40D-7079-E206-95E0-90C036AEAFA1}"/>
              </a:ext>
            </a:extLst>
          </p:cNvPr>
          <p:cNvSpPr>
            <a:spLocks noGrp="1"/>
          </p:cNvSpPr>
          <p:nvPr>
            <p:ph idx="1"/>
          </p:nvPr>
        </p:nvSpPr>
        <p:spPr>
          <a:xfrm>
            <a:off x="6053667" y="2279018"/>
            <a:ext cx="5314543" cy="3375920"/>
          </a:xfrm>
        </p:spPr>
        <p:txBody>
          <a:bodyPr anchor="t">
            <a:normAutofit/>
          </a:bodyPr>
          <a:lstStyle/>
          <a:p>
            <a:r>
              <a:rPr lang="en-US" sz="1500" dirty="0"/>
              <a:t>Retrospective chart review of 652 patients diagnosed with mTBI/Concussion in a pediatric level I trauma center</a:t>
            </a:r>
          </a:p>
          <a:p>
            <a:endParaRPr lang="en-US" sz="1500" dirty="0"/>
          </a:p>
          <a:p>
            <a:r>
              <a:rPr lang="en-US" sz="1500" dirty="0"/>
              <a:t>Objectives</a:t>
            </a:r>
          </a:p>
          <a:p>
            <a:r>
              <a:rPr lang="en-US" sz="1500" b="0" i="0" u="none" strike="noStrike" baseline="0" dirty="0">
                <a:latin typeface="AdvTT7c3c51d9"/>
              </a:rPr>
              <a:t>to determine the frequency of neck pain in patients diagnosed with mild traumatic brain injury (mTBI) or concussion in a pediatric level 1 trauma center emergency department</a:t>
            </a:r>
          </a:p>
          <a:p>
            <a:r>
              <a:rPr lang="en-US" sz="1500" b="0" i="0" u="none" strike="noStrike" baseline="0" dirty="0">
                <a:latin typeface="AdvTT7c3c51d9"/>
              </a:rPr>
              <a:t>to identify variables associated with neck pain in this population</a:t>
            </a:r>
          </a:p>
          <a:p>
            <a:r>
              <a:rPr lang="en-US" sz="1500" dirty="0">
                <a:latin typeface="AdvTT7c3c51d9"/>
              </a:rPr>
              <a:t>Identify if patients with neck pain seek more follow up care.</a:t>
            </a:r>
            <a:endParaRPr lang="en-US" sz="1500" b="0" i="0" u="none" strike="noStrike" baseline="0" dirty="0">
              <a:latin typeface="AdvTT7c3c51d9"/>
            </a:endParaRPr>
          </a:p>
          <a:p>
            <a:r>
              <a:rPr lang="en-US" sz="1500" b="0" i="0" u="none" strike="noStrike" baseline="0" dirty="0">
                <a:latin typeface="AdvTT7c3c51d9"/>
              </a:rPr>
              <a:t>to report on aspects of care received in the ED including imaging and medication use.</a:t>
            </a:r>
            <a:endParaRPr lang="en-US" sz="1500" dirty="0"/>
          </a:p>
        </p:txBody>
      </p:sp>
    </p:spTree>
    <p:extLst>
      <p:ext uri="{BB962C8B-B14F-4D97-AF65-F5344CB8AC3E}">
        <p14:creationId xmlns:p14="http://schemas.microsoft.com/office/powerpoint/2010/main" val="406438459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7EAFC40-7117-61CB-274D-DB0E327BB91F}"/>
              </a:ext>
            </a:extLst>
          </p:cNvPr>
          <p:cNvSpPr>
            <a:spLocks noGrp="1"/>
          </p:cNvSpPr>
          <p:nvPr>
            <p:ph idx="1"/>
          </p:nvPr>
        </p:nvSpPr>
        <p:spPr>
          <a:xfrm>
            <a:off x="838198" y="1956390"/>
            <a:ext cx="7322290" cy="3907465"/>
          </a:xfrm>
        </p:spPr>
        <p:txBody>
          <a:bodyPr anchor="t">
            <a:normAutofit/>
          </a:bodyPr>
          <a:lstStyle/>
          <a:p>
            <a:pPr marL="0" marR="0">
              <a:spcBef>
                <a:spcPts val="0"/>
              </a:spcBef>
              <a:spcAft>
                <a:spcPts val="0"/>
              </a:spcAft>
            </a:pPr>
            <a:r>
              <a:rPr lang="en-US" sz="2400" dirty="0">
                <a:effectLst/>
                <a:latin typeface="AdvTT7c3c51d9"/>
                <a:ea typeface="Calibri" panose="020F0502020204030204" pitchFamily="34" charset="0"/>
                <a:cs typeface="AdvTT7c3c51d9"/>
              </a:rPr>
              <a:t>90 (13.8%) reported neck pain.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AdvTT7c3c51d9"/>
                <a:ea typeface="Calibri" panose="020F0502020204030204" pitchFamily="34" charset="0"/>
                <a:cs typeface="AdvTT7c3c51d9"/>
              </a:rPr>
              <a:t>Acceleration/deceleration injury and motor vehicle accident were predictive of neck pain.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effectLst/>
                <a:latin typeface="AdvTT7c3c51d9"/>
                <a:ea typeface="Calibri" panose="020F0502020204030204" pitchFamily="34" charset="0"/>
                <a:cs typeface="AdvTT7c3c51d9"/>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AdvTT7c3c51d9"/>
                <a:ea typeface="Calibri" panose="020F0502020204030204" pitchFamily="34" charset="0"/>
                <a:cs typeface="AdvTT7c3c51d9"/>
              </a:rPr>
              <a:t>There was no significant difference between groups with respect to concussion-related follow-up visits or follow-up visits to a dedicated concussion clinic.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54123337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7EAFC40-7117-61CB-274D-DB0E327BB91F}"/>
              </a:ext>
            </a:extLst>
          </p:cNvPr>
          <p:cNvSpPr>
            <a:spLocks noGrp="1"/>
          </p:cNvSpPr>
          <p:nvPr>
            <p:ph idx="1"/>
          </p:nvPr>
        </p:nvSpPr>
        <p:spPr>
          <a:xfrm>
            <a:off x="1" y="1956390"/>
            <a:ext cx="9652016" cy="3907465"/>
          </a:xfrm>
        </p:spPr>
        <p:txBody>
          <a:bodyPr anchor="t">
            <a:normAutofit/>
          </a:bodyPr>
          <a:lstStyle/>
          <a:p>
            <a:pPr marL="0" marR="0" indent="0">
              <a:spcBef>
                <a:spcPts val="0"/>
              </a:spcBef>
              <a:spcAft>
                <a:spcPts val="0"/>
              </a:spcAft>
              <a:buNone/>
            </a:pPr>
            <a:r>
              <a:rPr lang="en-US" sz="6000" dirty="0">
                <a:effectLst/>
                <a:latin typeface="AdvTT7c3c51d9"/>
                <a:ea typeface="Calibri" panose="020F0502020204030204" pitchFamily="34" charset="0"/>
                <a:cs typeface="AdvTT7c3c51d9"/>
              </a:rPr>
              <a:t>Why less neck pain in kiddos?</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000" dirty="0"/>
          </a:p>
        </p:txBody>
      </p:sp>
    </p:spTree>
    <p:extLst>
      <p:ext uri="{BB962C8B-B14F-4D97-AF65-F5344CB8AC3E}">
        <p14:creationId xmlns:p14="http://schemas.microsoft.com/office/powerpoint/2010/main" val="358770797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E538-D10C-8229-FFBA-C2622BDC6D74}"/>
              </a:ext>
            </a:extLst>
          </p:cNvPr>
          <p:cNvSpPr>
            <a:spLocks noGrp="1"/>
          </p:cNvSpPr>
          <p:nvPr>
            <p:ph type="title"/>
          </p:nvPr>
        </p:nvSpPr>
        <p:spPr>
          <a:xfrm>
            <a:off x="801099" y="1396289"/>
            <a:ext cx="4906281" cy="1325563"/>
          </a:xfrm>
        </p:spPr>
        <p:txBody>
          <a:bodyPr>
            <a:normAutofit/>
          </a:bodyPr>
          <a:lstStyle/>
          <a:p>
            <a:r>
              <a:rPr lang="en-US" dirty="0"/>
              <a:t>KEY ASSUMPTIONS</a:t>
            </a:r>
          </a:p>
        </p:txBody>
      </p:sp>
      <p:sp>
        <p:nvSpPr>
          <p:cNvPr id="3" name="Content Placeholder 2">
            <a:extLst>
              <a:ext uri="{FF2B5EF4-FFF2-40B4-BE49-F238E27FC236}">
                <a16:creationId xmlns:a16="http://schemas.microsoft.com/office/drawing/2014/main" id="{387F7984-F0C3-99E1-EB8C-74117C874BFC}"/>
              </a:ext>
            </a:extLst>
          </p:cNvPr>
          <p:cNvSpPr>
            <a:spLocks noGrp="1"/>
          </p:cNvSpPr>
          <p:nvPr>
            <p:ph idx="1"/>
          </p:nvPr>
        </p:nvSpPr>
        <p:spPr>
          <a:xfrm>
            <a:off x="805543" y="2871982"/>
            <a:ext cx="5006336" cy="3181684"/>
          </a:xfrm>
        </p:spPr>
        <p:txBody>
          <a:bodyPr anchor="t">
            <a:normAutofit/>
          </a:bodyPr>
          <a:lstStyle/>
          <a:p>
            <a:r>
              <a:rPr lang="en-US" sz="1800" dirty="0"/>
              <a:t>We can make this day fun!</a:t>
            </a:r>
          </a:p>
          <a:p>
            <a:r>
              <a:rPr lang="en-US" sz="1800" dirty="0"/>
              <a:t>The more interactive we are the better this will be</a:t>
            </a:r>
          </a:p>
          <a:p>
            <a:r>
              <a:rPr lang="en-US" sz="1800" dirty="0"/>
              <a:t>I am not infallible</a:t>
            </a:r>
          </a:p>
          <a:p>
            <a:r>
              <a:rPr lang="en-US" sz="1800" dirty="0"/>
              <a:t>It’s okay to disagree</a:t>
            </a:r>
          </a:p>
          <a:p>
            <a:r>
              <a:rPr lang="en-US" sz="1800" dirty="0"/>
              <a:t>Please ask questions</a:t>
            </a:r>
          </a:p>
          <a:p>
            <a:endParaRPr lang="en-US" sz="1800"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17375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ED87167-268D-30C9-7164-6309981C2A5C}"/>
              </a:ext>
            </a:extLst>
          </p:cNvPr>
          <p:cNvPicPr>
            <a:picLocks noChangeAspect="1"/>
          </p:cNvPicPr>
          <p:nvPr/>
        </p:nvPicPr>
        <p:blipFill>
          <a:blip r:embed="rId3"/>
          <a:stretch>
            <a:fillRect/>
          </a:stretch>
        </p:blipFill>
        <p:spPr>
          <a:xfrm>
            <a:off x="321732" y="1722547"/>
            <a:ext cx="4658833" cy="1793651"/>
          </a:xfrm>
          <a:prstGeom prst="rect">
            <a:avLst/>
          </a:prstGeom>
        </p:spPr>
      </p:pic>
      <p:sp>
        <p:nvSpPr>
          <p:cNvPr id="9" name="Content Placeholder 8">
            <a:extLst>
              <a:ext uri="{FF2B5EF4-FFF2-40B4-BE49-F238E27FC236}">
                <a16:creationId xmlns:a16="http://schemas.microsoft.com/office/drawing/2014/main" id="{2FF61E19-4C69-23AD-41F9-38E33355EAF1}"/>
              </a:ext>
            </a:extLst>
          </p:cNvPr>
          <p:cNvSpPr>
            <a:spLocks noGrp="1"/>
          </p:cNvSpPr>
          <p:nvPr>
            <p:ph idx="1"/>
          </p:nvPr>
        </p:nvSpPr>
        <p:spPr>
          <a:xfrm>
            <a:off x="6053667" y="2279018"/>
            <a:ext cx="5314543" cy="3375920"/>
          </a:xfrm>
        </p:spPr>
        <p:txBody>
          <a:bodyPr anchor="t">
            <a:normAutofit/>
          </a:bodyPr>
          <a:lstStyle/>
          <a:p>
            <a:r>
              <a:rPr lang="en-US" sz="1800" dirty="0"/>
              <a:t>Prospective study of 401 high school athletes</a:t>
            </a:r>
          </a:p>
          <a:p>
            <a:r>
              <a:rPr lang="en-US" sz="1800" dirty="0"/>
              <a:t>Objectives</a:t>
            </a:r>
          </a:p>
          <a:p>
            <a:pPr lvl="1"/>
            <a:r>
              <a:rPr lang="en-US" sz="1800" b="0" i="0" u="none" strike="noStrike" baseline="0" dirty="0">
                <a:latin typeface="AdvHelN-L"/>
              </a:rPr>
              <a:t>To explore the prevalence of acute neck pain in high school athletes following sports-related concussion (SRC) and</a:t>
            </a:r>
          </a:p>
          <a:p>
            <a:pPr lvl="1"/>
            <a:r>
              <a:rPr lang="en-US" sz="1800" dirty="0">
                <a:latin typeface="AdvHelN-L"/>
              </a:rPr>
              <a:t>T</a:t>
            </a:r>
            <a:r>
              <a:rPr lang="en-US" sz="1800" b="0" i="0" u="none" strike="noStrike" baseline="0" dirty="0">
                <a:latin typeface="AdvHelN-L"/>
              </a:rPr>
              <a:t>o examine the role of acute neck pain in modifying or amplifying concurrent concussive symptoms.</a:t>
            </a:r>
            <a:endParaRPr lang="en-US" sz="1800" dirty="0"/>
          </a:p>
        </p:txBody>
      </p:sp>
    </p:spTree>
    <p:extLst>
      <p:ext uri="{BB962C8B-B14F-4D97-AF65-F5344CB8AC3E}">
        <p14:creationId xmlns:p14="http://schemas.microsoft.com/office/powerpoint/2010/main" val="124012282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683F264-5378-8DF2-461D-6D04CB51DD9F}"/>
              </a:ext>
            </a:extLst>
          </p:cNvPr>
          <p:cNvSpPr>
            <a:spLocks noGrp="1"/>
          </p:cNvSpPr>
          <p:nvPr>
            <p:ph idx="1"/>
          </p:nvPr>
        </p:nvSpPr>
        <p:spPr>
          <a:xfrm>
            <a:off x="2165568" y="1416558"/>
            <a:ext cx="7860863" cy="4024884"/>
          </a:xfrm>
        </p:spPr>
        <p:txBody>
          <a:bodyPr anchor="t">
            <a:normAutofit/>
          </a:bodyPr>
          <a:lstStyle/>
          <a:p>
            <a:r>
              <a:rPr lang="en-US" sz="2200" b="0" i="0" u="none" strike="noStrike" baseline="0" dirty="0">
                <a:latin typeface="AdvHelN-L"/>
              </a:rPr>
              <a:t>One hundred thirty-eight of 401 athletes (33.9%) indicated acute neck pain following SRC. </a:t>
            </a:r>
          </a:p>
          <a:p>
            <a:r>
              <a:rPr lang="en-US" sz="2200" b="0" i="0" u="none" strike="noStrike" baseline="0" dirty="0">
                <a:latin typeface="AdvHelN-L"/>
              </a:rPr>
              <a:t>Those with neck pain reported significantly more symptoms overall (M </a:t>
            </a:r>
            <a:r>
              <a:rPr lang="en-US" sz="2200" dirty="0">
                <a:latin typeface="AdvPS586B"/>
              </a:rPr>
              <a:t>=</a:t>
            </a:r>
            <a:r>
              <a:rPr lang="en-US" sz="2200" b="0" i="0" u="none" strike="noStrike" baseline="0" dirty="0">
                <a:latin typeface="AdvPS586B"/>
              </a:rPr>
              <a:t> </a:t>
            </a:r>
            <a:r>
              <a:rPr lang="en-US" sz="2200" b="0" i="0" u="none" strike="noStrike" baseline="0" dirty="0">
                <a:latin typeface="AdvHelN-L"/>
              </a:rPr>
              <a:t>13.53, SD =</a:t>
            </a:r>
            <a:r>
              <a:rPr lang="en-US" sz="2200" b="0" i="0" u="none" strike="noStrike" baseline="0" dirty="0">
                <a:latin typeface="AdvPS586B"/>
              </a:rPr>
              <a:t> </a:t>
            </a:r>
            <a:r>
              <a:rPr lang="en-US" sz="2200" b="0" i="0" u="none" strike="noStrike" baseline="0" dirty="0">
                <a:latin typeface="AdvHelN-L"/>
              </a:rPr>
              <a:t>6.89) relative to their non–neck pain counterparts (M </a:t>
            </a:r>
            <a:r>
              <a:rPr lang="en-US" sz="2200" dirty="0">
                <a:latin typeface="AdvPS586B"/>
              </a:rPr>
              <a:t>=</a:t>
            </a:r>
            <a:r>
              <a:rPr lang="en-US" sz="2200" b="0" i="0" u="none" strike="noStrike" baseline="0" dirty="0">
                <a:latin typeface="AdvPS586B"/>
              </a:rPr>
              <a:t> </a:t>
            </a:r>
            <a:r>
              <a:rPr lang="en-US" sz="2200" b="0" i="0" u="none" strike="noStrike" baseline="0" dirty="0">
                <a:latin typeface="AdvHelN-L"/>
              </a:rPr>
              <a:t>8.46, SD =</a:t>
            </a:r>
            <a:r>
              <a:rPr lang="en-US" sz="2200" b="0" i="0" u="none" strike="noStrike" baseline="0" dirty="0">
                <a:latin typeface="AdvPS586B"/>
              </a:rPr>
              <a:t> </a:t>
            </a:r>
            <a:r>
              <a:rPr lang="en-US" sz="2200" b="0" i="0" u="none" strike="noStrike" baseline="0" dirty="0">
                <a:latin typeface="AdvHelN-L"/>
              </a:rPr>
              <a:t>5.68; </a:t>
            </a:r>
            <a:r>
              <a:rPr lang="en-US" sz="2200" b="0" i="0" u="none" strike="noStrike" baseline="0" dirty="0">
                <a:latin typeface="AdvHelN-LI"/>
              </a:rPr>
              <a:t>t </a:t>
            </a:r>
            <a:r>
              <a:rPr lang="en-US" sz="2200" b="0" i="0" u="none" strike="noStrike" baseline="0" dirty="0">
                <a:latin typeface="AdvHelN-L"/>
              </a:rPr>
              <a:t>[191.35] </a:t>
            </a:r>
            <a:r>
              <a:rPr lang="en-US" sz="2200" b="0" i="0" u="none" strike="noStrike" baseline="0" dirty="0">
                <a:latin typeface="AdvPS586B"/>
              </a:rPr>
              <a:t>5 </a:t>
            </a:r>
            <a:r>
              <a:rPr lang="en-US" sz="2200" b="0" i="0" u="none" strike="noStrike" baseline="0" dirty="0">
                <a:latin typeface="AdvHelN-L"/>
              </a:rPr>
              <a:t>7.11, </a:t>
            </a:r>
            <a:r>
              <a:rPr lang="en-US" sz="2200" b="0" i="0" u="none" strike="noStrike" baseline="0" dirty="0">
                <a:latin typeface="AdvHelN-LI"/>
              </a:rPr>
              <a:t>P </a:t>
            </a:r>
            <a:r>
              <a:rPr lang="en-US" sz="2200" b="0" i="0" u="none" strike="noStrike" baseline="0" dirty="0">
                <a:latin typeface="AdvPS586B"/>
              </a:rPr>
              <a:t>, </a:t>
            </a:r>
            <a:r>
              <a:rPr lang="en-US" sz="2200" b="0" i="0" u="none" strike="noStrike" baseline="0" dirty="0">
                <a:latin typeface="AdvHelN-L"/>
              </a:rPr>
              <a:t>0.001).</a:t>
            </a:r>
          </a:p>
          <a:p>
            <a:r>
              <a:rPr lang="en-US" sz="2200" b="0" i="0" u="none" strike="noStrike" baseline="0" dirty="0">
                <a:latin typeface="AdvHelN-L"/>
              </a:rPr>
              <a:t>Athletes with SRC due to contact with a surface were significantly less likely to report neck pain than those reported contact with a person. </a:t>
            </a:r>
          </a:p>
          <a:p>
            <a:r>
              <a:rPr lang="en-US" sz="2200" b="0" i="0" u="none" strike="noStrike" baseline="0" dirty="0">
                <a:latin typeface="AdvHelN-L"/>
              </a:rPr>
              <a:t>Neck pain, repeated injury, and female sex were significantly associated with a greater number of concussion symptoms in the acute phase.</a:t>
            </a:r>
            <a:endParaRPr lang="en-US" sz="2200" dirty="0"/>
          </a:p>
        </p:txBody>
      </p:sp>
    </p:spTree>
    <p:extLst>
      <p:ext uri="{BB962C8B-B14F-4D97-AF65-F5344CB8AC3E}">
        <p14:creationId xmlns:p14="http://schemas.microsoft.com/office/powerpoint/2010/main" val="335014101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search&#10;&#10;Description automatically generated">
            <a:extLst>
              <a:ext uri="{FF2B5EF4-FFF2-40B4-BE49-F238E27FC236}">
                <a16:creationId xmlns:a16="http://schemas.microsoft.com/office/drawing/2014/main" id="{D7DAB4EF-2206-DC33-5686-BF5D4AF6E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41556"/>
            <a:ext cx="7772400" cy="5374887"/>
          </a:xfrm>
          <a:prstGeom prst="rect">
            <a:avLst/>
          </a:prstGeom>
        </p:spPr>
      </p:pic>
    </p:spTree>
    <p:extLst>
      <p:ext uri="{BB962C8B-B14F-4D97-AF65-F5344CB8AC3E}">
        <p14:creationId xmlns:p14="http://schemas.microsoft.com/office/powerpoint/2010/main" val="393251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ACDB-47FE-2B2A-CAAC-5FD203BCDC9F}"/>
              </a:ext>
            </a:extLst>
          </p:cNvPr>
          <p:cNvSpPr>
            <a:spLocks noGrp="1"/>
          </p:cNvSpPr>
          <p:nvPr>
            <p:ph idx="1"/>
          </p:nvPr>
        </p:nvSpPr>
        <p:spPr>
          <a:xfrm>
            <a:off x="2165569" y="701336"/>
            <a:ext cx="7860863" cy="5280364"/>
          </a:xfrm>
        </p:spPr>
        <p:txBody>
          <a:bodyPr anchor="t">
            <a:normAutofit/>
          </a:bodyPr>
          <a:lstStyle/>
          <a:p>
            <a:r>
              <a:rPr lang="en-US" b="0" i="0" u="none" strike="noStrike" dirty="0">
                <a:effectLst/>
                <a:latin typeface="-webkit-standard"/>
              </a:rPr>
              <a:t>Varsity-level athletes from 29 National Collegiate Athletic Association member institutions as well as non-varsity sport athletes at military service academies were eligible for enrollment. </a:t>
            </a:r>
          </a:p>
          <a:p>
            <a:r>
              <a:rPr lang="en-US" b="0" i="0" u="none" strike="noStrike" dirty="0">
                <a:effectLst/>
                <a:latin typeface="-webkit-standard"/>
              </a:rPr>
              <a:t>2163 Injuries enrolled</a:t>
            </a:r>
          </a:p>
          <a:p>
            <a:r>
              <a:rPr lang="en-US" b="0" i="0" u="none" strike="noStrike" dirty="0">
                <a:effectLst/>
                <a:latin typeface="-webkit-standard"/>
              </a:rPr>
              <a:t>Participants completed a preseason baseline assessment</a:t>
            </a:r>
          </a:p>
          <a:p>
            <a:r>
              <a:rPr lang="en-US" b="0" i="0" u="none" strike="noStrike" dirty="0">
                <a:effectLst/>
                <a:latin typeface="-webkit-standard"/>
              </a:rPr>
              <a:t>Follow-up assessments at </a:t>
            </a:r>
          </a:p>
          <a:p>
            <a:pPr lvl="1"/>
            <a:r>
              <a:rPr lang="en-US" sz="2800" b="0" i="0" u="none" strike="noStrike" dirty="0">
                <a:effectLst/>
                <a:latin typeface="-webkit-standard"/>
              </a:rPr>
              <a:t>6 and 24-48 hours after a concussion</a:t>
            </a:r>
          </a:p>
          <a:p>
            <a:pPr lvl="1"/>
            <a:r>
              <a:rPr lang="en-US" sz="2800" b="0" i="0" u="none" strike="noStrike" dirty="0">
                <a:effectLst/>
                <a:latin typeface="-webkit-standard"/>
              </a:rPr>
              <a:t>when they were symptom-free</a:t>
            </a:r>
          </a:p>
          <a:p>
            <a:pPr lvl="1"/>
            <a:r>
              <a:rPr lang="en-US" sz="2800" b="0" i="0" u="none" strike="noStrike" dirty="0">
                <a:effectLst/>
                <a:latin typeface="-webkit-standard"/>
              </a:rPr>
              <a:t>when they returned to unrestricted play</a:t>
            </a:r>
            <a:endParaRPr lang="en-US" sz="2800" dirty="0">
              <a:solidFill>
                <a:srgbClr val="000000"/>
              </a:solidFill>
              <a:latin typeface="-webkit-standard"/>
            </a:endParaRPr>
          </a:p>
          <a:p>
            <a:pPr marL="0" indent="0">
              <a:buNone/>
            </a:pPr>
            <a:endParaRPr lang="en-US" b="0" i="0" u="none" strike="noStrike" dirty="0">
              <a:solidFill>
                <a:srgbClr val="000000"/>
              </a:solidFill>
              <a:effectLst/>
              <a:latin typeface="-webkit-standard"/>
            </a:endParaRPr>
          </a:p>
          <a:p>
            <a:endParaRPr lang="en-US" dirty="0"/>
          </a:p>
        </p:txBody>
      </p:sp>
    </p:spTree>
    <p:extLst>
      <p:ext uri="{BB962C8B-B14F-4D97-AF65-F5344CB8AC3E}">
        <p14:creationId xmlns:p14="http://schemas.microsoft.com/office/powerpoint/2010/main" val="1818904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ACDB-47FE-2B2A-CAAC-5FD203BCDC9F}"/>
              </a:ext>
            </a:extLst>
          </p:cNvPr>
          <p:cNvSpPr>
            <a:spLocks noGrp="1"/>
          </p:cNvSpPr>
          <p:nvPr>
            <p:ph idx="1"/>
          </p:nvPr>
        </p:nvSpPr>
        <p:spPr>
          <a:xfrm>
            <a:off x="2165569" y="701336"/>
            <a:ext cx="7860863" cy="5280364"/>
          </a:xfrm>
        </p:spPr>
        <p:txBody>
          <a:bodyPr anchor="t">
            <a:normAutofit/>
          </a:bodyPr>
          <a:lstStyle/>
          <a:p>
            <a:r>
              <a:rPr lang="en-US" sz="2400" dirty="0"/>
              <a:t>47% reported new onset or worsened neck pain following concussion</a:t>
            </a:r>
          </a:p>
          <a:p>
            <a:r>
              <a:rPr lang="en-US" sz="2400" dirty="0"/>
              <a:t>Factors that were associated with new/worsened neck pain</a:t>
            </a:r>
          </a:p>
          <a:p>
            <a:pPr lvl="1"/>
            <a:r>
              <a:rPr lang="en-US" sz="2000" dirty="0"/>
              <a:t>Player contact with playing surface</a:t>
            </a:r>
          </a:p>
          <a:p>
            <a:pPr lvl="1"/>
            <a:r>
              <a:rPr lang="en-US" sz="2000" dirty="0"/>
              <a:t>Sex</a:t>
            </a:r>
          </a:p>
          <a:p>
            <a:r>
              <a:rPr lang="en-US" sz="2400" dirty="0"/>
              <a:t>Outcome</a:t>
            </a:r>
          </a:p>
          <a:p>
            <a:pPr lvl="1"/>
            <a:r>
              <a:rPr lang="en-US" sz="2000" dirty="0"/>
              <a:t>Greater number of days with symptoms and longer to return to normal academic performance</a:t>
            </a:r>
          </a:p>
        </p:txBody>
      </p:sp>
    </p:spTree>
    <p:extLst>
      <p:ext uri="{BB962C8B-B14F-4D97-AF65-F5344CB8AC3E}">
        <p14:creationId xmlns:p14="http://schemas.microsoft.com/office/powerpoint/2010/main" val="136667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ACDB-47FE-2B2A-CAAC-5FD203BCDC9F}"/>
              </a:ext>
            </a:extLst>
          </p:cNvPr>
          <p:cNvSpPr>
            <a:spLocks noGrp="1"/>
          </p:cNvSpPr>
          <p:nvPr>
            <p:ph idx="1"/>
          </p:nvPr>
        </p:nvSpPr>
        <p:spPr>
          <a:xfrm>
            <a:off x="2165568" y="228371"/>
            <a:ext cx="7860863" cy="654498"/>
          </a:xfrm>
        </p:spPr>
        <p:txBody>
          <a:bodyPr anchor="t">
            <a:normAutofit fontScale="92500" lnSpcReduction="10000"/>
          </a:bodyPr>
          <a:lstStyle/>
          <a:p>
            <a:pPr marL="0" indent="0" algn="ctr">
              <a:buNone/>
            </a:pPr>
            <a:r>
              <a:rPr lang="en-US" sz="4600" dirty="0"/>
              <a:t>Does level of contact matter?</a:t>
            </a:r>
          </a:p>
          <a:p>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AEA275A2-FB83-2DF8-8439-8F163583A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561" y="2047624"/>
            <a:ext cx="9552094" cy="1822810"/>
          </a:xfrm>
          <a:prstGeom prst="rect">
            <a:avLst/>
          </a:prstGeom>
        </p:spPr>
      </p:pic>
    </p:spTree>
    <p:extLst>
      <p:ext uri="{BB962C8B-B14F-4D97-AF65-F5344CB8AC3E}">
        <p14:creationId xmlns:p14="http://schemas.microsoft.com/office/powerpoint/2010/main" val="2198411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EBB7599-096C-23B5-A78E-4B408153FDE1}"/>
              </a:ext>
            </a:extLst>
          </p:cNvPr>
          <p:cNvPicPr>
            <a:picLocks noChangeAspect="1"/>
          </p:cNvPicPr>
          <p:nvPr/>
        </p:nvPicPr>
        <p:blipFill>
          <a:blip r:embed="rId3"/>
          <a:stretch>
            <a:fillRect/>
          </a:stretch>
        </p:blipFill>
        <p:spPr>
          <a:xfrm>
            <a:off x="2566397" y="1642639"/>
            <a:ext cx="7059206" cy="3572722"/>
          </a:xfrm>
          <a:prstGeom prst="rect">
            <a:avLst/>
          </a:prstGeom>
        </p:spPr>
      </p:pic>
    </p:spTree>
    <p:extLst>
      <p:ext uri="{BB962C8B-B14F-4D97-AF65-F5344CB8AC3E}">
        <p14:creationId xmlns:p14="http://schemas.microsoft.com/office/powerpoint/2010/main" val="103298921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CA5599AF-8975-7BE9-3426-7EC0499EDBCC}"/>
              </a:ext>
            </a:extLst>
          </p:cNvPr>
          <p:cNvPicPr>
            <a:picLocks noChangeAspect="1"/>
          </p:cNvPicPr>
          <p:nvPr/>
        </p:nvPicPr>
        <p:blipFill>
          <a:blip r:embed="rId3"/>
          <a:stretch>
            <a:fillRect/>
          </a:stretch>
        </p:blipFill>
        <p:spPr>
          <a:xfrm>
            <a:off x="2371140" y="2052707"/>
            <a:ext cx="7449720" cy="2752586"/>
          </a:xfrm>
          <a:prstGeom prst="rect">
            <a:avLst/>
          </a:prstGeom>
        </p:spPr>
      </p:pic>
      <p:sp>
        <p:nvSpPr>
          <p:cNvPr id="3" name="Rounded Rectangle 2">
            <a:extLst>
              <a:ext uri="{FF2B5EF4-FFF2-40B4-BE49-F238E27FC236}">
                <a16:creationId xmlns:a16="http://schemas.microsoft.com/office/drawing/2014/main" id="{F3E41EFD-2BB4-9D9B-89EE-316EC0AB9719}"/>
              </a:ext>
            </a:extLst>
          </p:cNvPr>
          <p:cNvSpPr/>
          <p:nvPr/>
        </p:nvSpPr>
        <p:spPr>
          <a:xfrm>
            <a:off x="2371140" y="3846786"/>
            <a:ext cx="7449720" cy="18918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70489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9F40AE1-CA0F-9AE6-D0A2-F161B19A3CD1}"/>
              </a:ext>
            </a:extLst>
          </p:cNvPr>
          <p:cNvPicPr>
            <a:picLocks noChangeAspect="1"/>
          </p:cNvPicPr>
          <p:nvPr/>
        </p:nvPicPr>
        <p:blipFill>
          <a:blip r:embed="rId3"/>
          <a:stretch>
            <a:fillRect/>
          </a:stretch>
        </p:blipFill>
        <p:spPr>
          <a:xfrm>
            <a:off x="2785600" y="2604972"/>
            <a:ext cx="6620799" cy="1648055"/>
          </a:xfrm>
          <a:prstGeom prst="rect">
            <a:avLst/>
          </a:prstGeom>
        </p:spPr>
      </p:pic>
    </p:spTree>
    <p:extLst>
      <p:ext uri="{BB962C8B-B14F-4D97-AF65-F5344CB8AC3E}">
        <p14:creationId xmlns:p14="http://schemas.microsoft.com/office/powerpoint/2010/main" val="4264222452"/>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BE907F5-7ABE-92A4-AF75-D38F228090DB}"/>
              </a:ext>
            </a:extLst>
          </p:cNvPr>
          <p:cNvSpPr>
            <a:spLocks noGrp="1"/>
          </p:cNvSpPr>
          <p:nvPr>
            <p:ph idx="1"/>
          </p:nvPr>
        </p:nvSpPr>
        <p:spPr>
          <a:xfrm>
            <a:off x="2165569" y="1956816"/>
            <a:ext cx="7860863" cy="4024884"/>
          </a:xfrm>
        </p:spPr>
        <p:txBody>
          <a:bodyPr anchor="t">
            <a:normAutofit/>
          </a:bodyPr>
          <a:lstStyle/>
          <a:p>
            <a:r>
              <a:rPr lang="en-US" sz="2400" dirty="0"/>
              <a:t>12 patients with post concussion headache (PCH) compared to 12 healthy age matched controls</a:t>
            </a:r>
          </a:p>
          <a:p>
            <a:r>
              <a:rPr lang="en-US" sz="1600" b="0" i="0" dirty="0">
                <a:effectLst/>
                <a:latin typeface="Calibri" panose="020F0502020204030204" pitchFamily="34" charset="0"/>
                <a:cs typeface="Calibri" panose="020F0502020204030204" pitchFamily="34" charset="0"/>
              </a:rPr>
              <a:t>10 of 12 in (PCH) </a:t>
            </a:r>
            <a:r>
              <a:rPr lang="en-US" sz="1600" b="0" i="0" dirty="0" err="1">
                <a:effectLst/>
                <a:latin typeface="Calibri" panose="020F0502020204030204" pitchFamily="34" charset="0"/>
                <a:cs typeface="Calibri" panose="020F0502020204030204" pitchFamily="34" charset="0"/>
              </a:rPr>
              <a:t>showedpainful</a:t>
            </a:r>
            <a:r>
              <a:rPr lang="en-US" sz="1600" b="0" i="0" dirty="0">
                <a:effectLst/>
                <a:latin typeface="Calibri" panose="020F0502020204030204" pitchFamily="34" charset="0"/>
                <a:cs typeface="Calibri" panose="020F0502020204030204" pitchFamily="34" charset="0"/>
              </a:rPr>
              <a:t> upper cervical segmental joint dysfunction</a:t>
            </a:r>
          </a:p>
          <a:p>
            <a:r>
              <a:rPr lang="en-US" sz="1600" dirty="0">
                <a:latin typeface="Calibri" panose="020F0502020204030204" pitchFamily="34" charset="0"/>
                <a:cs typeface="Calibri" panose="020F0502020204030204" pitchFamily="34" charset="0"/>
              </a:rPr>
              <a:t>PCH had </a:t>
            </a:r>
            <a:r>
              <a:rPr lang="en-US" sz="1600" b="0" i="0" dirty="0">
                <a:effectLst/>
                <a:latin typeface="Calibri" panose="020F0502020204030204" pitchFamily="34" charset="0"/>
                <a:cs typeface="Calibri" panose="020F0502020204030204" pitchFamily="34" charset="0"/>
              </a:rPr>
              <a:t>less endurance in the neck flexor muscles and a higher incidence of moderately tight neck musculature. </a:t>
            </a:r>
          </a:p>
          <a:p>
            <a:endParaRPr lang="en-US" sz="1600" dirty="0">
              <a:latin typeface="Calibri" panose="020F0502020204030204" pitchFamily="34" charset="0"/>
              <a:cs typeface="Calibri" panose="020F0502020204030204" pitchFamily="34" charset="0"/>
            </a:endParaRPr>
          </a:p>
          <a:p>
            <a:r>
              <a:rPr lang="en-US" sz="1600" b="1" i="0" u="sng" dirty="0">
                <a:effectLst/>
                <a:latin typeface="Calibri" panose="020F0502020204030204" pitchFamily="34" charset="0"/>
                <a:cs typeface="Calibri" panose="020F0502020204030204" pitchFamily="34" charset="0"/>
              </a:rPr>
              <a:t>Active range of cervical motion and postural attitude were not significantly different between groups</a:t>
            </a:r>
            <a:r>
              <a:rPr lang="en-US" sz="1600" b="0" i="0" dirty="0">
                <a:effectLst/>
                <a:latin typeface="Calibri" panose="020F0502020204030204" pitchFamily="34" charset="0"/>
                <a:cs typeface="Calibri" panose="020F0502020204030204" pitchFamily="34" charset="0"/>
              </a:rPr>
              <a:t>. </a:t>
            </a:r>
          </a:p>
          <a:p>
            <a:endParaRPr lang="en-US" sz="1600" dirty="0">
              <a:latin typeface="Calibri" panose="020F0502020204030204" pitchFamily="34" charset="0"/>
              <a:cs typeface="Calibri" panose="020F0502020204030204" pitchFamily="34" charset="0"/>
            </a:endParaRPr>
          </a:p>
          <a:p>
            <a:r>
              <a:rPr lang="en-US" sz="1600" b="0" i="0" dirty="0">
                <a:effectLst/>
                <a:latin typeface="Calibri" panose="020F0502020204030204" pitchFamily="34" charset="0"/>
                <a:cs typeface="Calibri" panose="020F0502020204030204" pitchFamily="34" charset="0"/>
              </a:rPr>
              <a:t>As upper cervical joint dysfunction is a feature of cervicogenic causes of headache, the results of this study support the inclusion of a precise physical examination of the cervical region in differential diagnosis of patients suffering persistent headache following concussion.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30655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0CE538-D10C-8229-FFBA-C2622BDC6D74}"/>
              </a:ext>
            </a:extLst>
          </p:cNvPr>
          <p:cNvSpPr>
            <a:spLocks noGrp="1"/>
          </p:cNvSpPr>
          <p:nvPr>
            <p:ph type="title"/>
          </p:nvPr>
        </p:nvSpPr>
        <p:spPr>
          <a:xfrm>
            <a:off x="6949650" y="1459351"/>
            <a:ext cx="4906281" cy="1325563"/>
          </a:xfrm>
        </p:spPr>
        <p:txBody>
          <a:bodyPr>
            <a:normAutofit/>
          </a:bodyPr>
          <a:lstStyle/>
          <a:p>
            <a:r>
              <a:rPr lang="en-US" b="1" dirty="0">
                <a:solidFill>
                  <a:schemeClr val="bg1"/>
                </a:solidFill>
              </a:rPr>
              <a:t>A little about me</a:t>
            </a:r>
          </a:p>
        </p:txBody>
      </p:sp>
    </p:spTree>
    <p:extLst>
      <p:ext uri="{BB962C8B-B14F-4D97-AF65-F5344CB8AC3E}">
        <p14:creationId xmlns:p14="http://schemas.microsoft.com/office/powerpoint/2010/main" val="144489554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621555-7916-8B6B-EC15-23717EE2D568}"/>
              </a:ext>
            </a:extLst>
          </p:cNvPr>
          <p:cNvPicPr>
            <a:picLocks noChangeAspect="1"/>
          </p:cNvPicPr>
          <p:nvPr/>
        </p:nvPicPr>
        <p:blipFill>
          <a:blip r:embed="rId3"/>
          <a:stretch>
            <a:fillRect/>
          </a:stretch>
        </p:blipFill>
        <p:spPr>
          <a:xfrm>
            <a:off x="1589402" y="1491449"/>
            <a:ext cx="8755092" cy="3764132"/>
          </a:xfrm>
          <a:prstGeom prst="rect">
            <a:avLst/>
          </a:prstGeom>
        </p:spPr>
      </p:pic>
    </p:spTree>
    <p:extLst>
      <p:ext uri="{BB962C8B-B14F-4D97-AF65-F5344CB8AC3E}">
        <p14:creationId xmlns:p14="http://schemas.microsoft.com/office/powerpoint/2010/main" val="420364247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61ED267-3226-161B-5893-F6D0C8376476}"/>
              </a:ext>
            </a:extLst>
          </p:cNvPr>
          <p:cNvSpPr>
            <a:spLocks noGrp="1"/>
          </p:cNvSpPr>
          <p:nvPr>
            <p:ph idx="1"/>
          </p:nvPr>
        </p:nvSpPr>
        <p:spPr>
          <a:xfrm>
            <a:off x="2165569" y="1956816"/>
            <a:ext cx="7860863" cy="4024884"/>
          </a:xfrm>
        </p:spPr>
        <p:txBody>
          <a:bodyPr anchor="t">
            <a:normAutofit/>
          </a:bodyPr>
          <a:lstStyle/>
          <a:p>
            <a:r>
              <a:rPr lang="en-US" sz="2400" dirty="0"/>
              <a:t>90,175 concussion related ED visits in Ontario. </a:t>
            </a:r>
          </a:p>
          <a:p>
            <a:r>
              <a:rPr lang="en-US" sz="2400" dirty="0"/>
              <a:t>Neck strain identified by diagnosis in ED </a:t>
            </a:r>
          </a:p>
          <a:p>
            <a:r>
              <a:rPr lang="en-US" sz="2400" dirty="0"/>
              <a:t>Females 4,333/100,000</a:t>
            </a:r>
          </a:p>
          <a:p>
            <a:r>
              <a:rPr lang="en-US" sz="2400" dirty="0"/>
              <a:t>Males 2,995/100,000</a:t>
            </a:r>
          </a:p>
          <a:p>
            <a:r>
              <a:rPr lang="en-US" sz="2400" dirty="0"/>
              <a:t>This held true across mechanism of injury. </a:t>
            </a:r>
          </a:p>
          <a:p>
            <a:r>
              <a:rPr lang="en-US" sz="2400" dirty="0"/>
              <a:t>Neck strain 2.89 times higher in MVC vs all other causes</a:t>
            </a:r>
          </a:p>
        </p:txBody>
      </p:sp>
    </p:spTree>
    <p:extLst>
      <p:ext uri="{BB962C8B-B14F-4D97-AF65-F5344CB8AC3E}">
        <p14:creationId xmlns:p14="http://schemas.microsoft.com/office/powerpoint/2010/main" val="170263615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CC04CDA-CC67-C177-6BD1-E7F3F41A24ED}"/>
              </a:ext>
            </a:extLst>
          </p:cNvPr>
          <p:cNvPicPr>
            <a:picLocks noChangeAspect="1"/>
          </p:cNvPicPr>
          <p:nvPr/>
        </p:nvPicPr>
        <p:blipFill>
          <a:blip r:embed="rId3"/>
          <a:stretch>
            <a:fillRect/>
          </a:stretch>
        </p:blipFill>
        <p:spPr>
          <a:xfrm>
            <a:off x="1471106" y="1906479"/>
            <a:ext cx="9249788" cy="3045041"/>
          </a:xfrm>
          <a:prstGeom prst="rect">
            <a:avLst/>
          </a:prstGeom>
        </p:spPr>
      </p:pic>
    </p:spTree>
    <p:extLst>
      <p:ext uri="{BB962C8B-B14F-4D97-AF65-F5344CB8AC3E}">
        <p14:creationId xmlns:p14="http://schemas.microsoft.com/office/powerpoint/2010/main" val="133800331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7E3E588-C889-294C-F655-0484FA87F52A}"/>
              </a:ext>
            </a:extLst>
          </p:cNvPr>
          <p:cNvSpPr txBox="1"/>
          <p:nvPr/>
        </p:nvSpPr>
        <p:spPr>
          <a:xfrm>
            <a:off x="2787588" y="1233996"/>
            <a:ext cx="6604987" cy="563231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Review of 73 patients referred for cervical physical therapy following concussion.</a:t>
            </a:r>
          </a:p>
          <a:p>
            <a:pPr marL="285750" indent="-285750">
              <a:buFont typeface="Arial" panose="020B0604020202020204" pitchFamily="34" charset="0"/>
              <a:buChar char="•"/>
            </a:pPr>
            <a:r>
              <a:rPr lang="en-US" dirty="0">
                <a:solidFill>
                  <a:schemeClr val="bg1"/>
                </a:solidFill>
              </a:rPr>
              <a:t>Assessed in five categories</a:t>
            </a:r>
          </a:p>
          <a:p>
            <a:pPr marL="742950" lvl="1" indent="-285750">
              <a:buFont typeface="Arial" panose="020B0604020202020204" pitchFamily="34" charset="0"/>
              <a:buChar char="•"/>
            </a:pPr>
            <a:r>
              <a:rPr lang="en-US" dirty="0">
                <a:solidFill>
                  <a:schemeClr val="bg1"/>
                </a:solidFill>
              </a:rPr>
              <a:t>Posture/generalized hypermobility</a:t>
            </a:r>
          </a:p>
          <a:p>
            <a:pPr marL="1200150" lvl="2" indent="-285750">
              <a:buFont typeface="Arial" panose="020B0604020202020204" pitchFamily="34" charset="0"/>
              <a:buChar char="•"/>
            </a:pPr>
            <a:r>
              <a:rPr lang="en-US" dirty="0">
                <a:solidFill>
                  <a:schemeClr val="bg1"/>
                </a:solidFill>
              </a:rPr>
              <a:t>Beighton scale</a:t>
            </a:r>
          </a:p>
          <a:p>
            <a:pPr marL="1200150" lvl="2" indent="-285750">
              <a:buFont typeface="Arial" panose="020B0604020202020204" pitchFamily="34" charset="0"/>
              <a:buChar char="•"/>
            </a:pPr>
            <a:r>
              <a:rPr lang="en-US" dirty="0">
                <a:solidFill>
                  <a:schemeClr val="bg1"/>
                </a:solidFill>
              </a:rPr>
              <a:t>Postural assessment</a:t>
            </a:r>
          </a:p>
          <a:p>
            <a:pPr marL="742950" lvl="1" indent="-285750">
              <a:buFont typeface="Arial" panose="020B0604020202020204" pitchFamily="34" charset="0"/>
              <a:buChar char="•"/>
            </a:pPr>
            <a:r>
              <a:rPr lang="en-US" dirty="0" err="1">
                <a:solidFill>
                  <a:schemeClr val="bg1"/>
                </a:solidFill>
              </a:rPr>
              <a:t>Myofasical</a:t>
            </a:r>
            <a:r>
              <a:rPr lang="en-US" dirty="0">
                <a:solidFill>
                  <a:schemeClr val="bg1"/>
                </a:solidFill>
              </a:rPr>
              <a:t> tension to palpation</a:t>
            </a:r>
          </a:p>
          <a:p>
            <a:pPr marL="742950" lvl="1" indent="-285750">
              <a:buFont typeface="Arial" panose="020B0604020202020204" pitchFamily="34" charset="0"/>
              <a:buChar char="•"/>
            </a:pPr>
            <a:r>
              <a:rPr lang="en-US" dirty="0">
                <a:solidFill>
                  <a:schemeClr val="bg1"/>
                </a:solidFill>
              </a:rPr>
              <a:t>Joint mobility</a:t>
            </a:r>
          </a:p>
          <a:p>
            <a:pPr marL="1200150" lvl="2" indent="-285750">
              <a:buFont typeface="Arial" panose="020B0604020202020204" pitchFamily="34" charset="0"/>
              <a:buChar char="•"/>
            </a:pPr>
            <a:r>
              <a:rPr lang="en-US" dirty="0">
                <a:solidFill>
                  <a:schemeClr val="bg1"/>
                </a:solidFill>
              </a:rPr>
              <a:t>ROM/Pain</a:t>
            </a:r>
          </a:p>
          <a:p>
            <a:pPr marL="1200150" lvl="2" indent="-285750">
              <a:buFont typeface="Arial" panose="020B0604020202020204" pitchFamily="34" charset="0"/>
              <a:buChar char="•"/>
            </a:pPr>
            <a:r>
              <a:rPr lang="en-US" dirty="0">
                <a:solidFill>
                  <a:schemeClr val="bg1"/>
                </a:solidFill>
              </a:rPr>
              <a:t>Segmental mobility testing</a:t>
            </a:r>
          </a:p>
          <a:p>
            <a:pPr marL="1200150" lvl="2" indent="-285750">
              <a:buFont typeface="Arial" panose="020B0604020202020204" pitchFamily="34" charset="0"/>
              <a:buChar char="•"/>
            </a:pPr>
            <a:r>
              <a:rPr lang="en-US" dirty="0">
                <a:solidFill>
                  <a:schemeClr val="bg1"/>
                </a:solidFill>
              </a:rPr>
              <a:t>Rib mobility</a:t>
            </a:r>
          </a:p>
          <a:p>
            <a:pPr marL="742950" lvl="1" indent="-285750">
              <a:buFont typeface="Arial" panose="020B0604020202020204" pitchFamily="34" charset="0"/>
              <a:buChar char="•"/>
            </a:pPr>
            <a:r>
              <a:rPr lang="en-US" dirty="0">
                <a:solidFill>
                  <a:schemeClr val="bg1"/>
                </a:solidFill>
              </a:rPr>
              <a:t>Muscle strength/endurance</a:t>
            </a:r>
          </a:p>
          <a:p>
            <a:pPr marL="1200150" lvl="2" indent="-285750">
              <a:buFont typeface="Arial" panose="020B0604020202020204" pitchFamily="34" charset="0"/>
              <a:buChar char="•"/>
            </a:pPr>
            <a:r>
              <a:rPr lang="en-US" dirty="0">
                <a:solidFill>
                  <a:schemeClr val="bg1"/>
                </a:solidFill>
              </a:rPr>
              <a:t>Manual muscle testing 5/5</a:t>
            </a:r>
          </a:p>
          <a:p>
            <a:pPr marL="1200150" lvl="2" indent="-285750">
              <a:buFont typeface="Arial" panose="020B0604020202020204" pitchFamily="34" charset="0"/>
              <a:buChar char="•"/>
            </a:pPr>
            <a:r>
              <a:rPr lang="en-US" dirty="0">
                <a:solidFill>
                  <a:schemeClr val="bg1"/>
                </a:solidFill>
              </a:rPr>
              <a:t>Neck flexor endurance test</a:t>
            </a:r>
          </a:p>
          <a:p>
            <a:pPr marL="1200150" lvl="2" indent="-285750">
              <a:buFont typeface="Arial" panose="020B0604020202020204" pitchFamily="34" charset="0"/>
              <a:buChar char="•"/>
            </a:pPr>
            <a:r>
              <a:rPr lang="en-US" dirty="0" err="1">
                <a:solidFill>
                  <a:schemeClr val="bg1"/>
                </a:solidFill>
              </a:rPr>
              <a:t>Cranio</a:t>
            </a:r>
            <a:r>
              <a:rPr lang="en-US" dirty="0">
                <a:solidFill>
                  <a:schemeClr val="bg1"/>
                </a:solidFill>
              </a:rPr>
              <a:t>/cervical flexor test</a:t>
            </a:r>
          </a:p>
          <a:p>
            <a:pPr marL="742950" lvl="1" indent="-285750">
              <a:buFont typeface="Arial" panose="020B0604020202020204" pitchFamily="34" charset="0"/>
              <a:buChar char="•"/>
            </a:pPr>
            <a:r>
              <a:rPr lang="en-US" dirty="0">
                <a:solidFill>
                  <a:schemeClr val="bg1"/>
                </a:solidFill>
              </a:rPr>
              <a:t>Proprioceptive testing</a:t>
            </a:r>
          </a:p>
          <a:p>
            <a:pPr marL="1200150" lvl="2" indent="-285750">
              <a:buFont typeface="Arial" panose="020B0604020202020204" pitchFamily="34" charset="0"/>
              <a:buChar char="•"/>
            </a:pPr>
            <a:r>
              <a:rPr lang="en-US" dirty="0">
                <a:solidFill>
                  <a:schemeClr val="bg1"/>
                </a:solidFill>
              </a:rPr>
              <a:t>Joint position error test</a:t>
            </a:r>
          </a:p>
          <a:p>
            <a:pPr marL="1657350" lvl="3" indent="-285750">
              <a:buFont typeface="Arial" panose="020B0604020202020204" pitchFamily="34" charset="0"/>
              <a:buChar char="•"/>
            </a:pPr>
            <a:r>
              <a:rPr lang="en-US" dirty="0">
                <a:solidFill>
                  <a:schemeClr val="bg1"/>
                </a:solidFill>
              </a:rPr>
              <a:t>4.5-7mm significant</a:t>
            </a:r>
          </a:p>
          <a:p>
            <a:pPr marL="742950" lvl="1" indent="-285750">
              <a:buFont typeface="Arial" panose="020B0604020202020204" pitchFamily="34" charset="0"/>
              <a:buChar char="•"/>
            </a:pPr>
            <a:r>
              <a:rPr lang="en-US" dirty="0" err="1">
                <a:solidFill>
                  <a:schemeClr val="bg1"/>
                </a:solidFill>
              </a:rPr>
              <a:t>Spurlings</a:t>
            </a: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256442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4B2961A-B2DC-D9DB-2F77-A702D77CFEA9}"/>
              </a:ext>
            </a:extLst>
          </p:cNvPr>
          <p:cNvSpPr txBox="1"/>
          <p:nvPr/>
        </p:nvSpPr>
        <p:spPr>
          <a:xfrm>
            <a:off x="2938509" y="1038687"/>
            <a:ext cx="632090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99% of patients demonstrated impairments in at least three out of five assessment categories </a:t>
            </a:r>
          </a:p>
          <a:p>
            <a:pPr marL="285750" indent="-285750">
              <a:buFont typeface="Arial" panose="020B0604020202020204" pitchFamily="34" charset="0"/>
              <a:buChar char="•"/>
            </a:pPr>
            <a:r>
              <a:rPr lang="en-US" dirty="0">
                <a:solidFill>
                  <a:schemeClr val="bg1"/>
                </a:solidFill>
              </a:rPr>
              <a:t>55% demonstrated impairments in at least four out five assessment categories. </a:t>
            </a:r>
          </a:p>
          <a:p>
            <a:pPr marL="285750" indent="-285750">
              <a:buFont typeface="Arial" panose="020B0604020202020204" pitchFamily="34" charset="0"/>
              <a:buChar char="•"/>
            </a:pPr>
            <a:r>
              <a:rPr lang="en-US" dirty="0">
                <a:solidFill>
                  <a:schemeClr val="bg1"/>
                </a:solidFill>
              </a:rPr>
              <a:t>Of the five assessment categories</a:t>
            </a:r>
          </a:p>
          <a:p>
            <a:pPr marL="742950" lvl="1" indent="-285750">
              <a:buFont typeface="Arial" panose="020B0604020202020204" pitchFamily="34" charset="0"/>
              <a:buChar char="•"/>
            </a:pPr>
            <a:r>
              <a:rPr lang="en-US" dirty="0">
                <a:solidFill>
                  <a:schemeClr val="bg1"/>
                </a:solidFill>
              </a:rPr>
              <a:t>posture (99%) 	</a:t>
            </a:r>
          </a:p>
          <a:p>
            <a:pPr marL="742950" lvl="1" indent="-285750">
              <a:buFont typeface="Arial" panose="020B0604020202020204" pitchFamily="34" charset="0"/>
              <a:buChar char="•"/>
            </a:pPr>
            <a:r>
              <a:rPr lang="en-US" dirty="0">
                <a:solidFill>
                  <a:schemeClr val="bg1"/>
                </a:solidFill>
              </a:rPr>
              <a:t>myofascial impairment (98%) </a:t>
            </a:r>
          </a:p>
          <a:p>
            <a:pPr marL="742950" lvl="1" indent="-285750">
              <a:buFont typeface="Arial" panose="020B0604020202020204" pitchFamily="34" charset="0"/>
              <a:buChar char="•"/>
            </a:pPr>
            <a:r>
              <a:rPr lang="en-US" dirty="0">
                <a:solidFill>
                  <a:schemeClr val="bg1"/>
                </a:solidFill>
              </a:rPr>
              <a:t>joint mobility (86%) </a:t>
            </a:r>
          </a:p>
          <a:p>
            <a:pPr marL="742950" lvl="1" indent="-285750">
              <a:buFont typeface="Arial" panose="020B0604020202020204" pitchFamily="34" charset="0"/>
              <a:buChar char="•"/>
            </a:pPr>
            <a:r>
              <a:rPr lang="en-US" dirty="0">
                <a:solidFill>
                  <a:schemeClr val="bg1"/>
                </a:solidFill>
              </a:rPr>
              <a:t>muscle strength (62%)</a:t>
            </a:r>
          </a:p>
          <a:p>
            <a:pPr marL="742950" lvl="1" indent="-285750">
              <a:buFont typeface="Arial" panose="020B0604020202020204" pitchFamily="34" charset="0"/>
              <a:buChar char="•"/>
            </a:pPr>
            <a:r>
              <a:rPr lang="en-US" dirty="0">
                <a:solidFill>
                  <a:schemeClr val="bg1"/>
                </a:solidFill>
              </a:rPr>
              <a:t>Cervical joint proprioception (19%)</a:t>
            </a:r>
          </a:p>
          <a:p>
            <a:pPr marL="742950" lvl="1" indent="-285750">
              <a:buFont typeface="Arial" panose="020B0604020202020204" pitchFamily="34" charset="0"/>
              <a:buChar char="•"/>
            </a:pPr>
            <a:r>
              <a:rPr lang="en-US" dirty="0">
                <a:solidFill>
                  <a:schemeClr val="bg1"/>
                </a:solidFill>
              </a:rPr>
              <a:t>Radiculopathy (0%)</a:t>
            </a:r>
          </a:p>
        </p:txBody>
      </p:sp>
    </p:spTree>
    <p:extLst>
      <p:ext uri="{BB962C8B-B14F-4D97-AF65-F5344CB8AC3E}">
        <p14:creationId xmlns:p14="http://schemas.microsoft.com/office/powerpoint/2010/main" val="995918195"/>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384126B-6052-68D8-8B7F-AFC7E087F045}"/>
              </a:ext>
            </a:extLst>
          </p:cNvPr>
          <p:cNvPicPr>
            <a:picLocks noChangeAspect="1"/>
          </p:cNvPicPr>
          <p:nvPr/>
        </p:nvPicPr>
        <p:blipFill>
          <a:blip r:embed="rId3"/>
          <a:stretch>
            <a:fillRect/>
          </a:stretch>
        </p:blipFill>
        <p:spPr>
          <a:xfrm>
            <a:off x="1420441" y="1855433"/>
            <a:ext cx="9364307" cy="3151573"/>
          </a:xfrm>
          <a:prstGeom prst="rect">
            <a:avLst/>
          </a:prstGeom>
        </p:spPr>
      </p:pic>
    </p:spTree>
    <p:extLst>
      <p:ext uri="{BB962C8B-B14F-4D97-AF65-F5344CB8AC3E}">
        <p14:creationId xmlns:p14="http://schemas.microsoft.com/office/powerpoint/2010/main" val="114920955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70359-C401-1893-5BD7-0D0A04C1E8AA}"/>
              </a:ext>
            </a:extLst>
          </p:cNvPr>
          <p:cNvSpPr>
            <a:spLocks noGrp="1"/>
          </p:cNvSpPr>
          <p:nvPr>
            <p:ph idx="1"/>
          </p:nvPr>
        </p:nvSpPr>
        <p:spPr>
          <a:xfrm>
            <a:off x="2165569" y="1956816"/>
            <a:ext cx="7860863" cy="4024884"/>
          </a:xfrm>
        </p:spPr>
        <p:txBody>
          <a:bodyPr anchor="t">
            <a:normAutofit/>
          </a:bodyPr>
          <a:lstStyle/>
          <a:p>
            <a:r>
              <a:rPr lang="en-US" sz="2400" dirty="0"/>
              <a:t>5,815 were identified and retrospectively reviewed. </a:t>
            </a:r>
          </a:p>
          <a:p>
            <a:pPr lvl="1"/>
            <a:r>
              <a:rPr lang="en-US" dirty="0"/>
              <a:t>3,040 sport related concussion (SRC)</a:t>
            </a:r>
          </a:p>
          <a:p>
            <a:pPr lvl="1"/>
            <a:r>
              <a:rPr lang="en-US" dirty="0"/>
              <a:t>2,775 non-sport related  (non-SRC)</a:t>
            </a:r>
          </a:p>
          <a:p>
            <a:r>
              <a:rPr lang="en-US" sz="2400" dirty="0"/>
              <a:t>Diagnosed neck injury higher SRC (7.2%) than non-SRC (12.1%) p&lt;</a:t>
            </a:r>
          </a:p>
          <a:p>
            <a:r>
              <a:rPr lang="en-US" sz="2400" dirty="0"/>
              <a:t>Neck injury diagnoses were significantly more prevalent in females overall (p &lt; 0.000) </a:t>
            </a:r>
          </a:p>
          <a:p>
            <a:r>
              <a:rPr lang="en-US" sz="2400" dirty="0"/>
              <a:t>Similarly, female-to-male neck injury proportion ratios were significantly higher in females in non-SRCs compared to SRCs (IPR 1.90, 95% CI 1.60 to 2.25, p &lt; 0.000). </a:t>
            </a:r>
          </a:p>
        </p:txBody>
      </p:sp>
    </p:spTree>
    <p:extLst>
      <p:ext uri="{BB962C8B-B14F-4D97-AF65-F5344CB8AC3E}">
        <p14:creationId xmlns:p14="http://schemas.microsoft.com/office/powerpoint/2010/main" val="2132299541"/>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lose-up of a research report&#10;&#10;Description automatically generated">
            <a:extLst>
              <a:ext uri="{FF2B5EF4-FFF2-40B4-BE49-F238E27FC236}">
                <a16:creationId xmlns:a16="http://schemas.microsoft.com/office/drawing/2014/main" id="{7BCEE728-3171-E985-0E8A-0B3B57CE97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066" y="1253331"/>
            <a:ext cx="8813868" cy="4351338"/>
          </a:xfrm>
        </p:spPr>
      </p:pic>
    </p:spTree>
    <p:extLst>
      <p:ext uri="{BB962C8B-B14F-4D97-AF65-F5344CB8AC3E}">
        <p14:creationId xmlns:p14="http://schemas.microsoft.com/office/powerpoint/2010/main" val="373616658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09C26-E906-B7A9-2266-442437584511}"/>
              </a:ext>
            </a:extLst>
          </p:cNvPr>
          <p:cNvSpPr>
            <a:spLocks noGrp="1"/>
          </p:cNvSpPr>
          <p:nvPr>
            <p:ph idx="1"/>
          </p:nvPr>
        </p:nvSpPr>
        <p:spPr>
          <a:xfrm>
            <a:off x="1986454" y="662152"/>
            <a:ext cx="8198069" cy="5514811"/>
          </a:xfrm>
        </p:spPr>
        <p:txBody>
          <a:bodyPr/>
          <a:lstStyle/>
          <a:p>
            <a:r>
              <a:rPr lang="en-US" dirty="0"/>
              <a:t>69 13-17 y/o youth hockey players</a:t>
            </a:r>
          </a:p>
          <a:p>
            <a:pPr lvl="1"/>
            <a:r>
              <a:rPr lang="en-US" dirty="0">
                <a:effectLst/>
                <a:latin typeface="Times"/>
              </a:rPr>
              <a:t>evaluate the acute changes in measures of </a:t>
            </a:r>
          </a:p>
          <a:p>
            <a:pPr lvl="2"/>
            <a:r>
              <a:rPr lang="en-US" dirty="0">
                <a:effectLst/>
                <a:latin typeface="Times"/>
              </a:rPr>
              <a:t>(1) cervical spine function</a:t>
            </a:r>
          </a:p>
          <a:p>
            <a:pPr lvl="2"/>
            <a:r>
              <a:rPr lang="en-US" dirty="0">
                <a:effectLst/>
                <a:latin typeface="Times"/>
              </a:rPr>
              <a:t>(2) </a:t>
            </a:r>
            <a:r>
              <a:rPr lang="en-US" dirty="0" err="1">
                <a:effectLst/>
                <a:latin typeface="Times"/>
              </a:rPr>
              <a:t>vestibulo</a:t>
            </a:r>
            <a:r>
              <a:rPr lang="en-US" dirty="0">
                <a:effectLst/>
                <a:latin typeface="Times"/>
              </a:rPr>
              <a:t>-ocular function</a:t>
            </a:r>
          </a:p>
          <a:p>
            <a:pPr lvl="2"/>
            <a:r>
              <a:rPr lang="en-US" dirty="0">
                <a:effectLst/>
                <a:latin typeface="Times"/>
              </a:rPr>
              <a:t>(3) dynamic balance</a:t>
            </a:r>
          </a:p>
          <a:p>
            <a:pPr lvl="2"/>
            <a:r>
              <a:rPr lang="en-US" dirty="0">
                <a:effectLst/>
                <a:latin typeface="Times"/>
              </a:rPr>
              <a:t>(4) tasks of divided attention in elite youth ice hockey players who have suffered a sport-related concussion. </a:t>
            </a:r>
          </a:p>
          <a:p>
            <a:endParaRPr lang="en-US" dirty="0"/>
          </a:p>
        </p:txBody>
      </p:sp>
    </p:spTree>
    <p:extLst>
      <p:ext uri="{BB962C8B-B14F-4D97-AF65-F5344CB8AC3E}">
        <p14:creationId xmlns:p14="http://schemas.microsoft.com/office/powerpoint/2010/main" val="3034495707"/>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09C26-E906-B7A9-2266-442437584511}"/>
              </a:ext>
            </a:extLst>
          </p:cNvPr>
          <p:cNvSpPr>
            <a:spLocks noGrp="1"/>
          </p:cNvSpPr>
          <p:nvPr>
            <p:ph idx="1"/>
          </p:nvPr>
        </p:nvSpPr>
        <p:spPr>
          <a:xfrm>
            <a:off x="1986454" y="662152"/>
            <a:ext cx="8198069" cy="5514811"/>
          </a:xfrm>
        </p:spPr>
        <p:txBody>
          <a:bodyPr>
            <a:normAutofit/>
          </a:bodyPr>
          <a:lstStyle/>
          <a:p>
            <a:r>
              <a:rPr lang="en-US" dirty="0"/>
              <a:t>What did they measure?</a:t>
            </a:r>
          </a:p>
          <a:p>
            <a:r>
              <a:rPr lang="en-US" dirty="0">
                <a:effectLst/>
                <a:latin typeface="Times"/>
              </a:rPr>
              <a:t>symptom reports (</a:t>
            </a:r>
            <a:r>
              <a:rPr lang="en-US" dirty="0" err="1">
                <a:effectLst/>
                <a:latin typeface="Times"/>
              </a:rPr>
              <a:t>ie</a:t>
            </a:r>
            <a:r>
              <a:rPr lang="en-US" dirty="0">
                <a:effectLst/>
                <a:latin typeface="Times"/>
              </a:rPr>
              <a:t>, neck pain, dizziness, headaches on a numeric pain or dizziness rating scale [0-10])</a:t>
            </a:r>
          </a:p>
          <a:p>
            <a:r>
              <a:rPr lang="en-US" dirty="0">
                <a:effectLst/>
                <a:latin typeface="Times"/>
              </a:rPr>
              <a:t>cervical spine function (cervical spine range of motion, cervical flexor endurance [CFE] test cervical flexion rotation test,31 anterolateral cervical spine strength </a:t>
            </a:r>
            <a:r>
              <a:rPr lang="en-US" dirty="0" err="1">
                <a:effectLst/>
                <a:latin typeface="Times"/>
              </a:rPr>
              <a:t>test,joint</a:t>
            </a:r>
            <a:r>
              <a:rPr lang="en-US" dirty="0">
                <a:effectLst/>
                <a:latin typeface="Times"/>
              </a:rPr>
              <a:t> position error [left rotation, right rotation, and extension])</a:t>
            </a:r>
          </a:p>
          <a:p>
            <a:r>
              <a:rPr lang="en-US" dirty="0" err="1">
                <a:effectLst/>
                <a:latin typeface="Times"/>
              </a:rPr>
              <a:t>Vestibuloocular</a:t>
            </a:r>
            <a:r>
              <a:rPr lang="en-US" dirty="0">
                <a:effectLst/>
                <a:latin typeface="Times"/>
              </a:rPr>
              <a:t> function (clinical dynamic visual acuity [DVA], head thrust test, computerized DVA)</a:t>
            </a:r>
          </a:p>
          <a:p>
            <a:r>
              <a:rPr lang="en-US" dirty="0">
                <a:effectLst/>
                <a:latin typeface="Times"/>
              </a:rPr>
              <a:t>Dynamic balance (Functional Gait Assessment)</a:t>
            </a:r>
          </a:p>
          <a:p>
            <a:r>
              <a:rPr lang="en-US" dirty="0">
                <a:effectLst/>
                <a:latin typeface="Times"/>
              </a:rPr>
              <a:t>Divided attention (</a:t>
            </a:r>
            <a:r>
              <a:rPr lang="en-US">
                <a:effectLst/>
                <a:latin typeface="Times"/>
              </a:rPr>
              <a:t>walking-while-talking test). </a:t>
            </a:r>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140441794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6C113824-547F-F4AE-EC0C-21A167053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20" y="0"/>
            <a:ext cx="3167180" cy="6858000"/>
          </a:xfrm>
          <a:prstGeom prst="rect">
            <a:avLst/>
          </a:prstGeom>
        </p:spPr>
      </p:pic>
      <p:sp>
        <p:nvSpPr>
          <p:cNvPr id="6" name="TextBox 5">
            <a:extLst>
              <a:ext uri="{FF2B5EF4-FFF2-40B4-BE49-F238E27FC236}">
                <a16:creationId xmlns:a16="http://schemas.microsoft.com/office/drawing/2014/main" id="{B553DDBE-6C4C-DD48-2C6E-DA885A10D6A1}"/>
              </a:ext>
            </a:extLst>
          </p:cNvPr>
          <p:cNvSpPr txBox="1"/>
          <p:nvPr/>
        </p:nvSpPr>
        <p:spPr>
          <a:xfrm>
            <a:off x="1202495" y="1187295"/>
            <a:ext cx="2492829" cy="369332"/>
          </a:xfrm>
          <a:prstGeom prst="rect">
            <a:avLst/>
          </a:prstGeom>
          <a:noFill/>
        </p:spPr>
        <p:txBody>
          <a:bodyPr wrap="square" rtlCol="0">
            <a:spAutoFit/>
          </a:bodyPr>
          <a:lstStyle/>
          <a:p>
            <a:r>
              <a:rPr lang="en-US" dirty="0">
                <a:solidFill>
                  <a:schemeClr val="bg1"/>
                </a:solidFill>
              </a:rPr>
              <a:t>22333</a:t>
            </a:r>
          </a:p>
        </p:txBody>
      </p:sp>
      <p:sp>
        <p:nvSpPr>
          <p:cNvPr id="7" name="TextBox 6">
            <a:extLst>
              <a:ext uri="{FF2B5EF4-FFF2-40B4-BE49-F238E27FC236}">
                <a16:creationId xmlns:a16="http://schemas.microsoft.com/office/drawing/2014/main" id="{51EA532D-04DF-239B-8E0F-DE4F71AC2248}"/>
              </a:ext>
            </a:extLst>
          </p:cNvPr>
          <p:cNvSpPr txBox="1"/>
          <p:nvPr/>
        </p:nvSpPr>
        <p:spPr>
          <a:xfrm>
            <a:off x="1392619" y="3930869"/>
            <a:ext cx="2112579" cy="369332"/>
          </a:xfrm>
          <a:prstGeom prst="rect">
            <a:avLst/>
          </a:prstGeom>
          <a:noFill/>
        </p:spPr>
        <p:txBody>
          <a:bodyPr wrap="square" rtlCol="0">
            <a:spAutoFit/>
          </a:bodyPr>
          <a:lstStyle/>
          <a:p>
            <a:r>
              <a:rPr lang="en-US" dirty="0">
                <a:solidFill>
                  <a:schemeClr val="bg1"/>
                </a:solidFill>
              </a:rPr>
              <a:t>jeffking443</a:t>
            </a:r>
          </a:p>
        </p:txBody>
      </p:sp>
      <p:sp>
        <p:nvSpPr>
          <p:cNvPr id="8" name="TextBox 7">
            <a:extLst>
              <a:ext uri="{FF2B5EF4-FFF2-40B4-BE49-F238E27FC236}">
                <a16:creationId xmlns:a16="http://schemas.microsoft.com/office/drawing/2014/main" id="{F4D5CADE-A06B-880C-147F-01783F0CAC8C}"/>
              </a:ext>
            </a:extLst>
          </p:cNvPr>
          <p:cNvSpPr txBox="1"/>
          <p:nvPr/>
        </p:nvSpPr>
        <p:spPr>
          <a:xfrm>
            <a:off x="5559972" y="1093076"/>
            <a:ext cx="5644056" cy="1477328"/>
          </a:xfrm>
          <a:prstGeom prst="rect">
            <a:avLst/>
          </a:prstGeom>
          <a:noFill/>
        </p:spPr>
        <p:txBody>
          <a:bodyPr wrap="square" rtlCol="0">
            <a:spAutoFit/>
          </a:bodyPr>
          <a:lstStyle/>
          <a:p>
            <a:r>
              <a:rPr lang="en-US" dirty="0"/>
              <a:t>Or…</a:t>
            </a:r>
          </a:p>
          <a:p>
            <a:endParaRPr lang="en-US" dirty="0"/>
          </a:p>
          <a:p>
            <a:endParaRPr lang="en-US" dirty="0"/>
          </a:p>
          <a:p>
            <a:r>
              <a:rPr lang="en-US" dirty="0" err="1"/>
              <a:t>Pollev.com</a:t>
            </a:r>
            <a:r>
              <a:rPr lang="en-US" dirty="0"/>
              <a:t>/jeffking443</a:t>
            </a:r>
          </a:p>
          <a:p>
            <a:endParaRPr lang="en-US" dirty="0"/>
          </a:p>
        </p:txBody>
      </p:sp>
    </p:spTree>
    <p:extLst>
      <p:ext uri="{BB962C8B-B14F-4D97-AF65-F5344CB8AC3E}">
        <p14:creationId xmlns:p14="http://schemas.microsoft.com/office/powerpoint/2010/main" val="3683372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09C26-E906-B7A9-2266-442437584511}"/>
              </a:ext>
            </a:extLst>
          </p:cNvPr>
          <p:cNvSpPr>
            <a:spLocks noGrp="1"/>
          </p:cNvSpPr>
          <p:nvPr>
            <p:ph idx="1"/>
          </p:nvPr>
        </p:nvSpPr>
        <p:spPr>
          <a:xfrm>
            <a:off x="1996965" y="178677"/>
            <a:ext cx="8198069" cy="493986"/>
          </a:xfrm>
        </p:spPr>
        <p:txBody>
          <a:bodyPr>
            <a:normAutofit/>
          </a:bodyPr>
          <a:lstStyle/>
          <a:p>
            <a:pPr marL="0" indent="0" algn="ctr">
              <a:buNone/>
            </a:pPr>
            <a:r>
              <a:rPr lang="en-US" dirty="0"/>
              <a:t>What did they find?</a:t>
            </a:r>
          </a:p>
          <a:p>
            <a:pPr marL="0" indent="0">
              <a:buNone/>
            </a:pPr>
            <a:endParaRPr lang="en-US" dirty="0"/>
          </a:p>
          <a:p>
            <a:pPr marL="0" indent="0">
              <a:buNone/>
            </a:pPr>
            <a:endParaRPr lang="en-US" dirty="0"/>
          </a:p>
        </p:txBody>
      </p:sp>
      <p:graphicFrame>
        <p:nvGraphicFramePr>
          <p:cNvPr id="2" name="Table 1">
            <a:extLst>
              <a:ext uri="{FF2B5EF4-FFF2-40B4-BE49-F238E27FC236}">
                <a16:creationId xmlns:a16="http://schemas.microsoft.com/office/drawing/2014/main" id="{4687CCB0-C14F-FA9A-4D99-68337665DC82}"/>
              </a:ext>
            </a:extLst>
          </p:cNvPr>
          <p:cNvGraphicFramePr>
            <a:graphicFrameLocks noGrp="1"/>
          </p:cNvGraphicFramePr>
          <p:nvPr>
            <p:extLst>
              <p:ext uri="{D42A27DB-BD31-4B8C-83A1-F6EECF244321}">
                <p14:modId xmlns:p14="http://schemas.microsoft.com/office/powerpoint/2010/main" val="111215197"/>
              </p:ext>
            </p:extLst>
          </p:nvPr>
        </p:nvGraphicFramePr>
        <p:xfrm>
          <a:off x="2032000" y="719666"/>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923174232"/>
                    </a:ext>
                  </a:extLst>
                </a:gridCol>
                <a:gridCol w="2709333">
                  <a:extLst>
                    <a:ext uri="{9D8B030D-6E8A-4147-A177-3AD203B41FA5}">
                      <a16:colId xmlns:a16="http://schemas.microsoft.com/office/drawing/2014/main" val="89259744"/>
                    </a:ext>
                  </a:extLst>
                </a:gridCol>
                <a:gridCol w="2709333">
                  <a:extLst>
                    <a:ext uri="{9D8B030D-6E8A-4147-A177-3AD203B41FA5}">
                      <a16:colId xmlns:a16="http://schemas.microsoft.com/office/drawing/2014/main" val="1516137985"/>
                    </a:ext>
                  </a:extLst>
                </a:gridCol>
              </a:tblGrid>
              <a:tr h="370840">
                <a:tc>
                  <a:txBody>
                    <a:bodyPr/>
                    <a:lstStyle/>
                    <a:p>
                      <a:r>
                        <a:rPr lang="en-US" dirty="0"/>
                        <a:t>Variable</a:t>
                      </a:r>
                    </a:p>
                  </a:txBody>
                  <a:tcPr/>
                </a:tc>
                <a:tc>
                  <a:txBody>
                    <a:bodyPr/>
                    <a:lstStyle/>
                    <a:p>
                      <a:r>
                        <a:rPr lang="en-US" dirty="0"/>
                        <a:t>Pre-season</a:t>
                      </a:r>
                    </a:p>
                  </a:txBody>
                  <a:tcPr/>
                </a:tc>
                <a:tc>
                  <a:txBody>
                    <a:bodyPr/>
                    <a:lstStyle/>
                    <a:p>
                      <a:r>
                        <a:rPr lang="en-US" dirty="0"/>
                        <a:t>Post-injury</a:t>
                      </a:r>
                    </a:p>
                  </a:txBody>
                  <a:tcPr/>
                </a:tc>
                <a:extLst>
                  <a:ext uri="{0D108BD9-81ED-4DB2-BD59-A6C34878D82A}">
                    <a16:rowId xmlns:a16="http://schemas.microsoft.com/office/drawing/2014/main" val="2138782822"/>
                  </a:ext>
                </a:extLst>
              </a:tr>
              <a:tr h="370840">
                <a:tc>
                  <a:txBody>
                    <a:bodyPr/>
                    <a:lstStyle/>
                    <a:p>
                      <a:r>
                        <a:rPr lang="en-US" dirty="0"/>
                        <a:t>Neck pain</a:t>
                      </a:r>
                    </a:p>
                  </a:txBody>
                  <a:tcPr/>
                </a:tc>
                <a:tc>
                  <a:txBody>
                    <a:bodyPr/>
                    <a:lstStyle/>
                    <a:p>
                      <a:r>
                        <a:rPr lang="en-US" dirty="0"/>
                        <a:t>29% (n=16)</a:t>
                      </a:r>
                    </a:p>
                  </a:txBody>
                  <a:tcPr/>
                </a:tc>
                <a:tc>
                  <a:txBody>
                    <a:bodyPr/>
                    <a:lstStyle/>
                    <a:p>
                      <a:r>
                        <a:rPr lang="en-US" dirty="0"/>
                        <a:t>47% (n=26)</a:t>
                      </a:r>
                    </a:p>
                  </a:txBody>
                  <a:tcPr/>
                </a:tc>
                <a:extLst>
                  <a:ext uri="{0D108BD9-81ED-4DB2-BD59-A6C34878D82A}">
                    <a16:rowId xmlns:a16="http://schemas.microsoft.com/office/drawing/2014/main" val="2816610452"/>
                  </a:ext>
                </a:extLst>
              </a:tr>
              <a:tr h="370840">
                <a:tc>
                  <a:txBody>
                    <a:bodyPr/>
                    <a:lstStyle/>
                    <a:p>
                      <a:r>
                        <a:rPr lang="en-US" dirty="0"/>
                        <a:t>Headache</a:t>
                      </a:r>
                    </a:p>
                  </a:txBody>
                  <a:tcPr/>
                </a:tc>
                <a:tc>
                  <a:txBody>
                    <a:bodyPr/>
                    <a:lstStyle/>
                    <a:p>
                      <a:r>
                        <a:rPr lang="en-US" dirty="0"/>
                        <a:t>31% (n=17)</a:t>
                      </a:r>
                    </a:p>
                  </a:txBody>
                  <a:tcPr/>
                </a:tc>
                <a:tc>
                  <a:txBody>
                    <a:bodyPr/>
                    <a:lstStyle/>
                    <a:p>
                      <a:r>
                        <a:rPr lang="en-US" dirty="0"/>
                        <a:t>64% (n=35)</a:t>
                      </a:r>
                    </a:p>
                  </a:txBody>
                  <a:tcPr/>
                </a:tc>
                <a:extLst>
                  <a:ext uri="{0D108BD9-81ED-4DB2-BD59-A6C34878D82A}">
                    <a16:rowId xmlns:a16="http://schemas.microsoft.com/office/drawing/2014/main" val="3275531022"/>
                  </a:ext>
                </a:extLst>
              </a:tr>
              <a:tr h="370840">
                <a:tc>
                  <a:txBody>
                    <a:bodyPr/>
                    <a:lstStyle/>
                    <a:p>
                      <a:r>
                        <a:rPr lang="en-US" dirty="0"/>
                        <a:t>Dizziness</a:t>
                      </a:r>
                    </a:p>
                  </a:txBody>
                  <a:tcPr/>
                </a:tc>
                <a:tc>
                  <a:txBody>
                    <a:bodyPr/>
                    <a:lstStyle/>
                    <a:p>
                      <a:r>
                        <a:rPr lang="en-US" dirty="0"/>
                        <a:t>21% (n=10)</a:t>
                      </a:r>
                    </a:p>
                  </a:txBody>
                  <a:tcPr/>
                </a:tc>
                <a:tc>
                  <a:txBody>
                    <a:bodyPr/>
                    <a:lstStyle/>
                    <a:p>
                      <a:r>
                        <a:rPr lang="en-US" dirty="0"/>
                        <a:t>48% (n=23)</a:t>
                      </a:r>
                    </a:p>
                  </a:txBody>
                  <a:tcPr/>
                </a:tc>
                <a:extLst>
                  <a:ext uri="{0D108BD9-81ED-4DB2-BD59-A6C34878D82A}">
                    <a16:rowId xmlns:a16="http://schemas.microsoft.com/office/drawing/2014/main" val="4086216499"/>
                  </a:ext>
                </a:extLst>
              </a:tr>
            </a:tbl>
          </a:graphicData>
        </a:graphic>
      </p:graphicFrame>
      <p:sp>
        <p:nvSpPr>
          <p:cNvPr id="4" name="TextBox 3">
            <a:extLst>
              <a:ext uri="{FF2B5EF4-FFF2-40B4-BE49-F238E27FC236}">
                <a16:creationId xmlns:a16="http://schemas.microsoft.com/office/drawing/2014/main" id="{98C743DC-EDB9-630B-0B04-779C53BF873C}"/>
              </a:ext>
            </a:extLst>
          </p:cNvPr>
          <p:cNvSpPr txBox="1"/>
          <p:nvPr/>
        </p:nvSpPr>
        <p:spPr>
          <a:xfrm>
            <a:off x="2032000" y="2627586"/>
            <a:ext cx="8127999" cy="1477328"/>
          </a:xfrm>
          <a:prstGeom prst="rect">
            <a:avLst/>
          </a:prstGeom>
          <a:noFill/>
        </p:spPr>
        <p:txBody>
          <a:bodyPr wrap="square" rtlCol="0">
            <a:spAutoFit/>
          </a:bodyPr>
          <a:lstStyle/>
          <a:p>
            <a:r>
              <a:rPr lang="en-US" dirty="0">
                <a:effectLst/>
                <a:latin typeface="Times"/>
              </a:rPr>
              <a:t>Decreased performance on cervical spine measures was noted in the early days following concussion, </a:t>
            </a:r>
          </a:p>
          <a:p>
            <a:endParaRPr lang="en-US" dirty="0">
              <a:latin typeface="Times"/>
            </a:endParaRPr>
          </a:p>
          <a:p>
            <a:r>
              <a:rPr lang="en-US" dirty="0" err="1">
                <a:latin typeface="Times"/>
              </a:rPr>
              <a:t>V</a:t>
            </a:r>
            <a:r>
              <a:rPr lang="en-US" dirty="0" err="1">
                <a:effectLst/>
                <a:latin typeface="Times"/>
              </a:rPr>
              <a:t>estibulo</a:t>
            </a:r>
            <a:r>
              <a:rPr lang="en-US" dirty="0">
                <a:effectLst/>
                <a:latin typeface="Times"/>
              </a:rPr>
              <a:t>-ocular function and dynamic balance did not change following concussion. </a:t>
            </a:r>
          </a:p>
          <a:p>
            <a:endParaRPr lang="en-US" dirty="0"/>
          </a:p>
        </p:txBody>
      </p:sp>
    </p:spTree>
    <p:extLst>
      <p:ext uri="{BB962C8B-B14F-4D97-AF65-F5344CB8AC3E}">
        <p14:creationId xmlns:p14="http://schemas.microsoft.com/office/powerpoint/2010/main" val="1273644909"/>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3830634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032492B9-3FB8-AF80-74DC-7F42017A8AB6}"/>
              </a:ext>
            </a:extLst>
          </p:cNvPr>
          <p:cNvPicPr>
            <a:picLocks noChangeAspect="1"/>
          </p:cNvPicPr>
          <p:nvPr/>
        </p:nvPicPr>
        <p:blipFill>
          <a:blip r:embed="rId3"/>
          <a:stretch>
            <a:fillRect/>
          </a:stretch>
        </p:blipFill>
        <p:spPr>
          <a:xfrm>
            <a:off x="804672" y="876542"/>
            <a:ext cx="4648849" cy="914528"/>
          </a:xfrm>
          <a:prstGeom prst="rect">
            <a:avLst/>
          </a:prstGeom>
        </p:spPr>
      </p:pic>
      <p:pic>
        <p:nvPicPr>
          <p:cNvPr id="7" name="Content Placeholder 7">
            <a:extLst>
              <a:ext uri="{FF2B5EF4-FFF2-40B4-BE49-F238E27FC236}">
                <a16:creationId xmlns:a16="http://schemas.microsoft.com/office/drawing/2014/main" id="{92AF98FB-3402-6763-CF7E-D1917379B60F}"/>
              </a:ext>
            </a:extLst>
          </p:cNvPr>
          <p:cNvPicPr>
            <a:picLocks noChangeAspect="1"/>
          </p:cNvPicPr>
          <p:nvPr/>
        </p:nvPicPr>
        <p:blipFill>
          <a:blip r:embed="rId4"/>
          <a:stretch>
            <a:fillRect/>
          </a:stretch>
        </p:blipFill>
        <p:spPr>
          <a:xfrm>
            <a:off x="804672" y="2743200"/>
            <a:ext cx="6172200" cy="1371600"/>
          </a:xfrm>
          <a:prstGeom prst="rect">
            <a:avLst/>
          </a:prstGeom>
        </p:spPr>
      </p:pic>
      <p:sp>
        <p:nvSpPr>
          <p:cNvPr id="9" name="Text Placeholder 5">
            <a:extLst>
              <a:ext uri="{FF2B5EF4-FFF2-40B4-BE49-F238E27FC236}">
                <a16:creationId xmlns:a16="http://schemas.microsoft.com/office/drawing/2014/main" id="{BD7BD27D-2EFE-EB8C-2328-EF3954BBF4B4}"/>
              </a:ext>
            </a:extLst>
          </p:cNvPr>
          <p:cNvSpPr txBox="1">
            <a:spLocks/>
          </p:cNvSpPr>
          <p:nvPr/>
        </p:nvSpPr>
        <p:spPr>
          <a:xfrm>
            <a:off x="8341419" y="876542"/>
            <a:ext cx="3932237" cy="1957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580 pediatric patients with sport related concussion</a:t>
            </a:r>
          </a:p>
          <a:p>
            <a:pPr marL="285750" indent="-285750"/>
            <a:r>
              <a:rPr lang="en-US" dirty="0"/>
              <a:t>312 reported neck pain (53.79%)</a:t>
            </a:r>
          </a:p>
          <a:p>
            <a:pPr marL="285750" indent="-285750"/>
            <a:r>
              <a:rPr lang="en-US" dirty="0"/>
              <a:t>Those with neck pain reported longer duration of symptoms and were more likely to miss greater than 5 days of school </a:t>
            </a:r>
          </a:p>
        </p:txBody>
      </p:sp>
    </p:spTree>
    <p:extLst>
      <p:ext uri="{BB962C8B-B14F-4D97-AF65-F5344CB8AC3E}">
        <p14:creationId xmlns:p14="http://schemas.microsoft.com/office/powerpoint/2010/main" val="64041412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5" descr="Graphical user interface, text&#10;&#10;Description automatically generated">
            <a:extLst>
              <a:ext uri="{FF2B5EF4-FFF2-40B4-BE49-F238E27FC236}">
                <a16:creationId xmlns:a16="http://schemas.microsoft.com/office/drawing/2014/main" id="{6A833FE4-0B18-C933-9366-851A9DDB1B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5880" y="913642"/>
            <a:ext cx="6172200" cy="1878495"/>
          </a:xfrm>
        </p:spPr>
      </p:pic>
      <p:sp>
        <p:nvSpPr>
          <p:cNvPr id="14" name="Title 1">
            <a:extLst>
              <a:ext uri="{FF2B5EF4-FFF2-40B4-BE49-F238E27FC236}">
                <a16:creationId xmlns:a16="http://schemas.microsoft.com/office/drawing/2014/main" id="{95D9B9BB-070F-87CA-A36A-EDD196D6ED6A}"/>
              </a:ext>
            </a:extLst>
          </p:cNvPr>
          <p:cNvSpPr>
            <a:spLocks noGrp="1"/>
          </p:cNvSpPr>
          <p:nvPr>
            <p:ph type="title"/>
          </p:nvPr>
        </p:nvSpPr>
        <p:spPr>
          <a:xfrm>
            <a:off x="7995191" y="4484903"/>
            <a:ext cx="3932237" cy="1069975"/>
          </a:xfrm>
        </p:spPr>
        <p:txBody>
          <a:bodyPr>
            <a:normAutofit fontScale="90000"/>
          </a:bodyPr>
          <a:lstStyle/>
          <a:p>
            <a:r>
              <a:rPr lang="en-US" dirty="0"/>
              <a:t>266 patients (6-19 y/o diagnosed with Sport Related Concussion. </a:t>
            </a:r>
          </a:p>
        </p:txBody>
      </p:sp>
    </p:spTree>
    <p:extLst>
      <p:ext uri="{BB962C8B-B14F-4D97-AF65-F5344CB8AC3E}">
        <p14:creationId xmlns:p14="http://schemas.microsoft.com/office/powerpoint/2010/main" val="1998913540"/>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
            <a:extLst>
              <a:ext uri="{FF2B5EF4-FFF2-40B4-BE49-F238E27FC236}">
                <a16:creationId xmlns:a16="http://schemas.microsoft.com/office/drawing/2014/main" id="{E5DDC44B-43AC-A118-6303-8C81C8A3A6A3}"/>
              </a:ext>
            </a:extLst>
          </p:cNvPr>
          <p:cNvSpPr txBox="1">
            <a:spLocks noGrp="1"/>
          </p:cNvSpPr>
          <p:nvPr>
            <p:ph type="title"/>
          </p:nvPr>
        </p:nvSpPr>
        <p:spPr>
          <a:xfrm>
            <a:off x="2555875" y="1441450"/>
            <a:ext cx="7080250" cy="3975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GaramondBE-Regular"/>
              </a:rPr>
              <a:t>CSD defined as neurological symptoms localized to the cervical spine or the presence of neck pain, headache, or dizziness and abnormal cervical spine examination findings</a:t>
            </a:r>
          </a:p>
          <a:p>
            <a:r>
              <a:rPr lang="en-US" sz="1800" dirty="0">
                <a:solidFill>
                  <a:schemeClr val="bg1"/>
                </a:solidFill>
                <a:latin typeface="GaramondBE-Regular"/>
              </a:rPr>
              <a:t>Excluding patients with central cord neuropraxia OR SCIWORA, patients with SRC with CSD took longer to achieve physician-documented clinical recovery</a:t>
            </a:r>
          </a:p>
          <a:p>
            <a:r>
              <a:rPr lang="en-US" sz="1800" dirty="0">
                <a:solidFill>
                  <a:schemeClr val="bg1"/>
                </a:solidFill>
                <a:latin typeface="GaramondBE-Regular"/>
              </a:rPr>
              <a:t>(28.5 days vs 17 days, </a:t>
            </a:r>
            <a:r>
              <a:rPr lang="en-US" sz="1800" i="1" dirty="0">
                <a:solidFill>
                  <a:schemeClr val="bg1"/>
                </a:solidFill>
                <a:latin typeface="GaramondBE-Italic"/>
              </a:rPr>
              <a:t>P </a:t>
            </a:r>
            <a:r>
              <a:rPr lang="en-US" sz="1800" i="1" dirty="0">
                <a:solidFill>
                  <a:schemeClr val="bg1"/>
                </a:solidFill>
                <a:latin typeface="RMTMI"/>
              </a:rPr>
              <a:t>&lt; </a:t>
            </a:r>
            <a:r>
              <a:rPr lang="en-US" sz="1800" dirty="0">
                <a:solidFill>
                  <a:schemeClr val="bg1"/>
                </a:solidFill>
                <a:latin typeface="GaramondBE-Regular"/>
              </a:rPr>
              <a:t>.0001) and were 3.95 times more likely to experience delayed physician-documented clinical recovery (</a:t>
            </a:r>
            <a:r>
              <a:rPr lang="en-US" sz="1800" i="1" dirty="0">
                <a:solidFill>
                  <a:schemeClr val="bg1"/>
                </a:solidFill>
                <a:latin typeface="RMTMI"/>
              </a:rPr>
              <a:t>&gt;</a:t>
            </a:r>
            <a:r>
              <a:rPr lang="en-US" sz="1800" dirty="0">
                <a:solidFill>
                  <a:schemeClr val="bg1"/>
                </a:solidFill>
                <a:latin typeface="GaramondBE-Regular"/>
              </a:rPr>
              <a:t>4 weeks postinjury) compared with those without CSD</a:t>
            </a:r>
            <a:endParaRPr lang="en-US" dirty="0">
              <a:solidFill>
                <a:schemeClr val="bg1"/>
              </a:solidFill>
            </a:endParaRPr>
          </a:p>
        </p:txBody>
      </p:sp>
    </p:spTree>
    <p:extLst>
      <p:ext uri="{BB962C8B-B14F-4D97-AF65-F5344CB8AC3E}">
        <p14:creationId xmlns:p14="http://schemas.microsoft.com/office/powerpoint/2010/main" val="144984779"/>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10;&#10;Description automatically generated">
            <a:extLst>
              <a:ext uri="{FF2B5EF4-FFF2-40B4-BE49-F238E27FC236}">
                <a16:creationId xmlns:a16="http://schemas.microsoft.com/office/drawing/2014/main" id="{194CE4D5-FCE6-80C3-DB9F-1797534CA5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2194" y="2067014"/>
            <a:ext cx="6172200" cy="2359339"/>
          </a:xfrm>
        </p:spPr>
      </p:pic>
      <p:sp>
        <p:nvSpPr>
          <p:cNvPr id="7" name="Title 1">
            <a:extLst>
              <a:ext uri="{FF2B5EF4-FFF2-40B4-BE49-F238E27FC236}">
                <a16:creationId xmlns:a16="http://schemas.microsoft.com/office/drawing/2014/main" id="{3197B06A-0B3C-7EF3-443B-D0D6E6E563A9}"/>
              </a:ext>
            </a:extLst>
          </p:cNvPr>
          <p:cNvSpPr txBox="1">
            <a:spLocks/>
          </p:cNvSpPr>
          <p:nvPr/>
        </p:nvSpPr>
        <p:spPr>
          <a:xfrm>
            <a:off x="519629" y="511576"/>
            <a:ext cx="3932237" cy="160020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591 patients presenting to ED diagnosed with Concussion</a:t>
            </a:r>
          </a:p>
        </p:txBody>
      </p:sp>
      <p:sp>
        <p:nvSpPr>
          <p:cNvPr id="4" name="TextBox 3">
            <a:extLst>
              <a:ext uri="{FF2B5EF4-FFF2-40B4-BE49-F238E27FC236}">
                <a16:creationId xmlns:a16="http://schemas.microsoft.com/office/drawing/2014/main" id="{6626D9D6-25E4-26AD-015A-38ADEEFC32FF}"/>
              </a:ext>
            </a:extLst>
          </p:cNvPr>
          <p:cNvSpPr txBox="1"/>
          <p:nvPr/>
        </p:nvSpPr>
        <p:spPr>
          <a:xfrm>
            <a:off x="683581" y="2166151"/>
            <a:ext cx="3604334"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t>120 (20%) reported neck pain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Patients with neck pain 2.58 times more likely to have persistent post-concussion symptoms</a:t>
            </a:r>
            <a:br>
              <a:rPr lang="en-US" sz="1800" dirty="0"/>
            </a:br>
            <a:endParaRPr lang="en-US" dirty="0"/>
          </a:p>
        </p:txBody>
      </p:sp>
    </p:spTree>
    <p:extLst>
      <p:ext uri="{BB962C8B-B14F-4D97-AF65-F5344CB8AC3E}">
        <p14:creationId xmlns:p14="http://schemas.microsoft.com/office/powerpoint/2010/main" val="1487234737"/>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phone&#10;&#10;Description automatically generated">
            <a:extLst>
              <a:ext uri="{FF2B5EF4-FFF2-40B4-BE49-F238E27FC236}">
                <a16:creationId xmlns:a16="http://schemas.microsoft.com/office/drawing/2014/main" id="{6470422F-EF9F-418C-C885-C87496D58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09" y="2089697"/>
            <a:ext cx="9010982" cy="2678606"/>
          </a:xfrm>
          <a:prstGeom prst="rect">
            <a:avLst/>
          </a:prstGeom>
        </p:spPr>
      </p:pic>
    </p:spTree>
    <p:extLst>
      <p:ext uri="{BB962C8B-B14F-4D97-AF65-F5344CB8AC3E}">
        <p14:creationId xmlns:p14="http://schemas.microsoft.com/office/powerpoint/2010/main" val="146599963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70359-C401-1893-5BD7-0D0A04C1E8AA}"/>
              </a:ext>
            </a:extLst>
          </p:cNvPr>
          <p:cNvSpPr>
            <a:spLocks noGrp="1"/>
          </p:cNvSpPr>
          <p:nvPr>
            <p:ph idx="1"/>
          </p:nvPr>
        </p:nvSpPr>
        <p:spPr>
          <a:xfrm>
            <a:off x="2017987" y="683173"/>
            <a:ext cx="8145516" cy="5549462"/>
          </a:xfrm>
        </p:spPr>
        <p:txBody>
          <a:bodyPr anchor="t">
            <a:noAutofit/>
          </a:bodyPr>
          <a:lstStyle/>
          <a:p>
            <a:r>
              <a:rPr lang="en-US" sz="2400" dirty="0"/>
              <a:t>Retrospective study of 331 patients enrolled in concussion clinic</a:t>
            </a:r>
          </a:p>
          <a:p>
            <a:pPr marL="0" marR="0"/>
            <a:r>
              <a:rPr lang="en-US" sz="2400" dirty="0">
                <a:effectLst/>
                <a:latin typeface="GaramondBE"/>
                <a:ea typeface="Times New Roman" panose="02020603050405020304" pitchFamily="18" charset="0"/>
              </a:rPr>
              <a:t>145 (47%) reported neck pain (0-3)</a:t>
            </a:r>
            <a:endParaRPr lang="en-US" sz="2400" dirty="0">
              <a:effectLst/>
              <a:latin typeface="Times New Roman" panose="02020603050405020304" pitchFamily="18" charset="0"/>
              <a:ea typeface="Times New Roman" panose="02020603050405020304" pitchFamily="18" charset="0"/>
            </a:endParaRPr>
          </a:p>
          <a:p>
            <a:pPr marL="0" marR="0"/>
            <a:r>
              <a:rPr lang="en-US" sz="2400" dirty="0">
                <a:effectLst/>
                <a:latin typeface="GaramondBE"/>
                <a:ea typeface="Times New Roman" panose="02020603050405020304" pitchFamily="18" charset="0"/>
              </a:rPr>
              <a:t>68 (22.2%) reported difficulty moving their neck</a:t>
            </a:r>
            <a:endParaRPr lang="en-US" sz="2400" dirty="0">
              <a:effectLst/>
              <a:latin typeface="Times New Roman" panose="02020603050405020304" pitchFamily="18" charset="0"/>
              <a:ea typeface="Times New Roman" panose="02020603050405020304" pitchFamily="18" charset="0"/>
            </a:endParaRPr>
          </a:p>
          <a:p>
            <a:pPr marL="0" marR="0"/>
            <a:r>
              <a:rPr lang="en-US" sz="2400" dirty="0">
                <a:effectLst/>
                <a:latin typeface="GaramondBE"/>
                <a:ea typeface="Times New Roman" panose="02020603050405020304" pitchFamily="18" charset="0"/>
              </a:rPr>
              <a:t>A total of 47 (15.4%) participants reported more severe neck symptoms, (</a:t>
            </a:r>
            <a:r>
              <a:rPr lang="en-US" sz="2400" u="sng" dirty="0">
                <a:effectLst/>
                <a:latin typeface="GaramondBE"/>
                <a:ea typeface="Times New Roman" panose="02020603050405020304" pitchFamily="18" charset="0"/>
              </a:rPr>
              <a:t>&gt;</a:t>
            </a:r>
            <a:r>
              <a:rPr lang="en-US" sz="2400" dirty="0">
                <a:effectLst/>
                <a:latin typeface="GaramondBE"/>
                <a:ea typeface="Times New Roman" panose="02020603050405020304" pitchFamily="18" charset="0"/>
              </a:rPr>
              <a:t>1.5)</a:t>
            </a:r>
            <a:endParaRPr lang="en-US" sz="2400" dirty="0">
              <a:effectLst/>
              <a:latin typeface="Times New Roman" panose="02020603050405020304" pitchFamily="18" charset="0"/>
              <a:ea typeface="Times New Roman" panose="02020603050405020304" pitchFamily="18" charset="0"/>
            </a:endParaRPr>
          </a:p>
          <a:p>
            <a:pPr marL="457200" lvl="1"/>
            <a:r>
              <a:rPr lang="en-US" dirty="0">
                <a:effectLst/>
                <a:latin typeface="GaramondBE"/>
                <a:ea typeface="Times New Roman" panose="02020603050405020304" pitchFamily="18" charset="0"/>
              </a:rPr>
              <a:t>Took longer to recover (40 </a:t>
            </a:r>
            <a:r>
              <a:rPr lang="en-US" dirty="0">
                <a:effectLst/>
                <a:latin typeface="MTSY"/>
                <a:ea typeface="Times New Roman" panose="02020603050405020304" pitchFamily="18" charset="0"/>
              </a:rPr>
              <a:t>± </a:t>
            </a:r>
            <a:r>
              <a:rPr lang="en-US" dirty="0">
                <a:effectLst/>
                <a:latin typeface="GaramondBE"/>
                <a:ea typeface="Times New Roman" panose="02020603050405020304" pitchFamily="18" charset="0"/>
              </a:rPr>
              <a:t>27 days) </a:t>
            </a:r>
            <a:endParaRPr lang="en-US" dirty="0">
              <a:latin typeface="GaramondBE"/>
              <a:ea typeface="Times New Roman" panose="02020603050405020304" pitchFamily="18" charset="0"/>
            </a:endParaRPr>
          </a:p>
          <a:p>
            <a:pPr marL="457200" lvl="1"/>
            <a:r>
              <a:rPr lang="en-US" dirty="0">
                <a:effectLst/>
                <a:latin typeface="GaramondBE"/>
                <a:ea typeface="Times New Roman" panose="02020603050405020304" pitchFamily="18" charset="0"/>
              </a:rPr>
              <a:t>not reporting neck symptoms (30 </a:t>
            </a:r>
            <a:r>
              <a:rPr lang="en-US" dirty="0">
                <a:effectLst/>
                <a:latin typeface="MTSY"/>
                <a:ea typeface="Times New Roman" panose="02020603050405020304" pitchFamily="18" charset="0"/>
              </a:rPr>
              <a:t>± </a:t>
            </a:r>
            <a:r>
              <a:rPr lang="en-US" dirty="0">
                <a:effectLst/>
                <a:latin typeface="GaramondBE"/>
                <a:ea typeface="Times New Roman" panose="02020603050405020304" pitchFamily="18" charset="0"/>
              </a:rPr>
              <a:t>28 days; </a:t>
            </a:r>
            <a:r>
              <a:rPr lang="en-US" i="1" dirty="0">
                <a:effectLst/>
                <a:latin typeface="GaramondBE"/>
                <a:ea typeface="Times New Roman" panose="02020603050405020304" pitchFamily="18" charset="0"/>
              </a:rPr>
              <a:t>U </a:t>
            </a:r>
            <a:r>
              <a:rPr lang="en-US" dirty="0">
                <a:effectLst/>
                <a:latin typeface="MTSY"/>
                <a:ea typeface="Times New Roman" panose="02020603050405020304" pitchFamily="18" charset="0"/>
              </a:rPr>
              <a:t>= </a:t>
            </a:r>
            <a:r>
              <a:rPr lang="en-US" dirty="0">
                <a:effectLst/>
                <a:latin typeface="GaramondBE"/>
                <a:ea typeface="Times New Roman" panose="02020603050405020304" pitchFamily="18" charset="0"/>
              </a:rPr>
              <a:t>8316, </a:t>
            </a:r>
            <a:r>
              <a:rPr lang="en-US" i="1" dirty="0">
                <a:effectLst/>
                <a:latin typeface="GaramondBE"/>
                <a:ea typeface="Times New Roman" panose="02020603050405020304" pitchFamily="18" charset="0"/>
              </a:rPr>
              <a:t>P </a:t>
            </a:r>
            <a:r>
              <a:rPr lang="en-US" dirty="0">
                <a:effectLst/>
                <a:latin typeface="RMTMI"/>
                <a:ea typeface="Times New Roman" panose="02020603050405020304" pitchFamily="18" charset="0"/>
              </a:rPr>
              <a:t>&lt; </a:t>
            </a:r>
            <a:r>
              <a:rPr lang="en-US" dirty="0">
                <a:effectLst/>
                <a:latin typeface="GaramondBE"/>
                <a:ea typeface="Times New Roman" panose="02020603050405020304" pitchFamily="18" charset="0"/>
              </a:rPr>
              <a:t>.001). </a:t>
            </a:r>
          </a:p>
          <a:p>
            <a:pPr marL="228600" lvl="1" indent="0">
              <a:buNone/>
            </a:pPr>
            <a:endParaRPr lang="en-US" dirty="0">
              <a:effectLst/>
              <a:latin typeface="Times New Roman" panose="02020603050405020304" pitchFamily="18" charset="0"/>
              <a:ea typeface="Times New Roman" panose="02020603050405020304" pitchFamily="18" charset="0"/>
            </a:endParaRPr>
          </a:p>
          <a:p>
            <a:pPr marL="0" marR="0"/>
            <a:r>
              <a:rPr lang="en-US" sz="2400" dirty="0">
                <a:effectLst/>
                <a:latin typeface="GaramondBE"/>
                <a:ea typeface="Times New Roman" panose="02020603050405020304" pitchFamily="18" charset="0"/>
              </a:rPr>
              <a:t>MVCs and falls were associated with over 4 times and 2 times greater risk, respectively, for reporting more severe neck symptoms. </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Tree>
    <p:extLst>
      <p:ext uri="{BB962C8B-B14F-4D97-AF65-F5344CB8AC3E}">
        <p14:creationId xmlns:p14="http://schemas.microsoft.com/office/powerpoint/2010/main" val="74024431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DD2972A-7154-2D86-410A-E30EDAC08FBA}"/>
              </a:ext>
            </a:extLst>
          </p:cNvPr>
          <p:cNvPicPr>
            <a:picLocks noChangeAspect="1"/>
          </p:cNvPicPr>
          <p:nvPr/>
        </p:nvPicPr>
        <p:blipFill>
          <a:blip r:embed="rId3"/>
          <a:stretch>
            <a:fillRect/>
          </a:stretch>
        </p:blipFill>
        <p:spPr>
          <a:xfrm>
            <a:off x="2942785" y="1337970"/>
            <a:ext cx="6306430" cy="4182059"/>
          </a:xfrm>
          <a:prstGeom prst="rect">
            <a:avLst/>
          </a:prstGeom>
        </p:spPr>
      </p:pic>
    </p:spTree>
    <p:extLst>
      <p:ext uri="{BB962C8B-B14F-4D97-AF65-F5344CB8AC3E}">
        <p14:creationId xmlns:p14="http://schemas.microsoft.com/office/powerpoint/2010/main" val="7332036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DDACDB-47FE-2B2A-CAAC-5FD203BCDC9F}"/>
              </a:ext>
            </a:extLst>
          </p:cNvPr>
          <p:cNvSpPr>
            <a:spLocks noGrp="1"/>
          </p:cNvSpPr>
          <p:nvPr>
            <p:ph idx="1"/>
          </p:nvPr>
        </p:nvSpPr>
        <p:spPr>
          <a:xfrm>
            <a:off x="2165569" y="701336"/>
            <a:ext cx="7860863" cy="5280364"/>
          </a:xfrm>
        </p:spPr>
        <p:txBody>
          <a:bodyPr anchor="t">
            <a:normAutofit/>
          </a:bodyPr>
          <a:lstStyle/>
          <a:p>
            <a:r>
              <a:rPr lang="en-US" sz="2400" dirty="0"/>
              <a:t>Patients recruited from 7 EDs across Canada at academic medical centers presenting within 24 hours of injury and over age 14. </a:t>
            </a:r>
          </a:p>
          <a:p>
            <a:r>
              <a:rPr lang="en-US" sz="2400" dirty="0"/>
              <a:t>Followed at 7,30, and 90 days</a:t>
            </a:r>
          </a:p>
          <a:p>
            <a:r>
              <a:rPr lang="en-US" sz="2400" dirty="0"/>
              <a:t>1083 patients</a:t>
            </a:r>
          </a:p>
          <a:p>
            <a:pPr lvl="1"/>
            <a:r>
              <a:rPr lang="en-US" sz="2000" dirty="0"/>
              <a:t>471 in derivation cohort</a:t>
            </a:r>
          </a:p>
          <a:p>
            <a:pPr lvl="1"/>
            <a:r>
              <a:rPr lang="en-US" sz="2000" dirty="0"/>
              <a:t>612 in validation cohorts</a:t>
            </a:r>
          </a:p>
          <a:p>
            <a:r>
              <a:rPr lang="en-US" sz="2400" dirty="0"/>
              <a:t>Those with neck pain in the ED 2.53 times more likely to develop PPCS</a:t>
            </a:r>
          </a:p>
          <a:p>
            <a:r>
              <a:rPr lang="en-US" sz="2400" dirty="0"/>
              <a:t>At 7 days 4.33 times more likely</a:t>
            </a:r>
          </a:p>
        </p:txBody>
      </p:sp>
    </p:spTree>
    <p:extLst>
      <p:ext uri="{BB962C8B-B14F-4D97-AF65-F5344CB8AC3E}">
        <p14:creationId xmlns:p14="http://schemas.microsoft.com/office/powerpoint/2010/main" val="23031449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426286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ext, application&#10;&#10;Description automatically generated">
            <a:extLst>
              <a:ext uri="{FF2B5EF4-FFF2-40B4-BE49-F238E27FC236}">
                <a16:creationId xmlns:a16="http://schemas.microsoft.com/office/drawing/2014/main" id="{934FE147-76E2-8896-C99D-A056887A8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240" y="537328"/>
            <a:ext cx="6263520" cy="2098278"/>
          </a:xfrm>
          <a:prstGeom prst="rect">
            <a:avLst/>
          </a:prstGeom>
        </p:spPr>
      </p:pic>
      <p:sp>
        <p:nvSpPr>
          <p:cNvPr id="6" name="TextBox 5">
            <a:extLst>
              <a:ext uri="{FF2B5EF4-FFF2-40B4-BE49-F238E27FC236}">
                <a16:creationId xmlns:a16="http://schemas.microsoft.com/office/drawing/2014/main" id="{865C199F-E4A9-935E-756C-31CD8AAF67B1}"/>
              </a:ext>
            </a:extLst>
          </p:cNvPr>
          <p:cNvSpPr txBox="1"/>
          <p:nvPr/>
        </p:nvSpPr>
        <p:spPr>
          <a:xfrm>
            <a:off x="449640" y="2846895"/>
            <a:ext cx="11337114" cy="1200329"/>
          </a:xfrm>
          <a:prstGeom prst="rect">
            <a:avLst/>
          </a:prstGeom>
          <a:noFill/>
        </p:spPr>
        <p:txBody>
          <a:bodyPr wrap="square" rtlCol="0">
            <a:spAutoFit/>
          </a:bodyPr>
          <a:lstStyle/>
          <a:p>
            <a:pPr algn="l"/>
            <a:r>
              <a:rPr lang="en-US" sz="1800" b="0" i="0" u="none" strike="noStrike" baseline="0" dirty="0">
                <a:latin typeface="STIX-Regular"/>
              </a:rPr>
              <a:t>Cervicogenic symptoms are prevalent in the acute and chronic stages following concussion, which if not diagnosed</a:t>
            </a:r>
          </a:p>
          <a:p>
            <a:pPr algn="l"/>
            <a:r>
              <a:rPr lang="en-US" sz="1800" b="0" i="0" u="none" strike="noStrike" baseline="0" dirty="0">
                <a:latin typeface="STIX-Regular"/>
              </a:rPr>
              <a:t>appropriately increase the likelihood of PPCS. Several clinical tests are available to help differentiate cervicogenic</a:t>
            </a:r>
          </a:p>
          <a:p>
            <a:pPr algn="l"/>
            <a:r>
              <a:rPr lang="en-US" sz="1800" b="0" i="0" u="none" strike="noStrike" baseline="0" dirty="0">
                <a:latin typeface="STIX-Regular"/>
              </a:rPr>
              <a:t>symptoms; however, lack of awareness and hesitation by practitioners limits their use. More randomized controlled trials are necessary to evaluate the effectiveness of cervical specific treatment programs for PPCS.</a:t>
            </a:r>
            <a:endParaRPr lang="en-US" dirty="0"/>
          </a:p>
        </p:txBody>
      </p:sp>
    </p:spTree>
    <p:extLst>
      <p:ext uri="{BB962C8B-B14F-4D97-AF65-F5344CB8AC3E}">
        <p14:creationId xmlns:p14="http://schemas.microsoft.com/office/powerpoint/2010/main" val="297309192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98DCC026-F80C-9363-E4A4-37257867676E}"/>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Why neck pain after concussion?</a:t>
            </a:r>
          </a:p>
        </p:txBody>
      </p:sp>
    </p:spTree>
    <p:extLst>
      <p:ext uri="{BB962C8B-B14F-4D97-AF65-F5344CB8AC3E}">
        <p14:creationId xmlns:p14="http://schemas.microsoft.com/office/powerpoint/2010/main" val="200134159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0B5786-C72B-E341-F79A-9BA1F81E6122}"/>
              </a:ext>
            </a:extLst>
          </p:cNvPr>
          <p:cNvSpPr>
            <a:spLocks noGrp="1"/>
          </p:cNvSpPr>
          <p:nvPr>
            <p:ph type="title"/>
          </p:nvPr>
        </p:nvSpPr>
        <p:spPr>
          <a:xfrm>
            <a:off x="804671" y="234110"/>
            <a:ext cx="7858561" cy="3466213"/>
          </a:xfrm>
        </p:spPr>
        <p:txBody>
          <a:bodyPr vert="horz" lIns="91440" tIns="45720" rIns="91440" bIns="45720" rtlCol="0" anchor="b">
            <a:normAutofit fontScale="90000"/>
          </a:bodyPr>
          <a:lstStyle/>
          <a:p>
            <a:r>
              <a:rPr lang="en-US" sz="13800" b="1" kern="1200" dirty="0">
                <a:solidFill>
                  <a:srgbClr val="FFFFFF"/>
                </a:solidFill>
                <a:latin typeface="+mj-lt"/>
                <a:ea typeface="+mj-ea"/>
                <a:cs typeface="+mj-cs"/>
              </a:rPr>
              <a:t>Whiplash?</a:t>
            </a:r>
          </a:p>
        </p:txBody>
      </p:sp>
    </p:spTree>
    <p:extLst>
      <p:ext uri="{BB962C8B-B14F-4D97-AF65-F5344CB8AC3E}">
        <p14:creationId xmlns:p14="http://schemas.microsoft.com/office/powerpoint/2010/main" val="1306064099"/>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DB0F8-695F-1FD2-F0D6-AAC498E206F8}"/>
              </a:ext>
            </a:extLst>
          </p:cNvPr>
          <p:cNvSpPr>
            <a:spLocks noGrp="1"/>
          </p:cNvSpPr>
          <p:nvPr>
            <p:ph type="title"/>
          </p:nvPr>
        </p:nvSpPr>
        <p:spPr/>
        <p:txBody>
          <a:bodyPr/>
          <a:lstStyle/>
          <a:p>
            <a:pPr algn="ctr"/>
            <a:r>
              <a:rPr lang="en-US" dirty="0"/>
              <a:t>Forces required for injury</a:t>
            </a:r>
          </a:p>
        </p:txBody>
      </p:sp>
      <p:sp>
        <p:nvSpPr>
          <p:cNvPr id="5" name="Text Placeholder 4">
            <a:extLst>
              <a:ext uri="{FF2B5EF4-FFF2-40B4-BE49-F238E27FC236}">
                <a16:creationId xmlns:a16="http://schemas.microsoft.com/office/drawing/2014/main" id="{3885B0A0-D62F-FE9D-147A-8871825A7792}"/>
              </a:ext>
            </a:extLst>
          </p:cNvPr>
          <p:cNvSpPr>
            <a:spLocks noGrp="1"/>
          </p:cNvSpPr>
          <p:nvPr>
            <p:ph type="body" idx="1"/>
          </p:nvPr>
        </p:nvSpPr>
        <p:spPr/>
        <p:txBody>
          <a:bodyPr/>
          <a:lstStyle/>
          <a:p>
            <a:r>
              <a:rPr lang="en-US" dirty="0"/>
              <a:t>Whiplash</a:t>
            </a:r>
          </a:p>
        </p:txBody>
      </p:sp>
      <p:sp>
        <p:nvSpPr>
          <p:cNvPr id="6" name="Content Placeholder 5">
            <a:extLst>
              <a:ext uri="{FF2B5EF4-FFF2-40B4-BE49-F238E27FC236}">
                <a16:creationId xmlns:a16="http://schemas.microsoft.com/office/drawing/2014/main" id="{2A86B341-9D42-5DA1-D942-9523F9F83876}"/>
              </a:ext>
            </a:extLst>
          </p:cNvPr>
          <p:cNvSpPr>
            <a:spLocks noGrp="1"/>
          </p:cNvSpPr>
          <p:nvPr>
            <p:ph sz="half" idx="2"/>
          </p:nvPr>
        </p:nvSpPr>
        <p:spPr/>
        <p:txBody>
          <a:bodyPr>
            <a:normAutofit/>
          </a:bodyPr>
          <a:lstStyle/>
          <a:p>
            <a:r>
              <a:rPr lang="en-US" dirty="0"/>
              <a:t>4.5 G</a:t>
            </a:r>
          </a:p>
          <a:p>
            <a:endParaRPr lang="en-US" dirty="0"/>
          </a:p>
          <a:p>
            <a:endParaRPr lang="en-US" dirty="0"/>
          </a:p>
          <a:p>
            <a:pPr algn="l"/>
            <a:r>
              <a:rPr lang="en-US" sz="1800" b="0" i="0" u="none" strike="noStrike" baseline="0" dirty="0">
                <a:latin typeface="AdvTT5843c571"/>
              </a:rPr>
              <a:t>Spitzer WO, Skovron ML, Salmi LR, </a:t>
            </a:r>
            <a:r>
              <a:rPr lang="en-US" sz="1800" b="0" i="0" u="none" strike="noStrike" baseline="0" dirty="0" err="1">
                <a:latin typeface="AdvTT5843c571"/>
              </a:rPr>
              <a:t>Cassidey</a:t>
            </a:r>
            <a:r>
              <a:rPr lang="en-US" sz="1800" b="0" i="0" u="none" strike="noStrike" baseline="0" dirty="0">
                <a:latin typeface="AdvTT5843c571"/>
              </a:rPr>
              <a:t> JD, </a:t>
            </a:r>
            <a:r>
              <a:rPr lang="en-US" sz="1800" b="0" i="0" u="none" strike="noStrike" baseline="0" dirty="0" err="1">
                <a:latin typeface="AdvTT5843c571"/>
              </a:rPr>
              <a:t>Duranceau</a:t>
            </a:r>
            <a:r>
              <a:rPr lang="en-US" sz="1800" b="0" i="0" u="none" strike="noStrike" baseline="0" dirty="0">
                <a:latin typeface="AdvTT5843c571"/>
              </a:rPr>
              <a:t> J, </a:t>
            </a:r>
            <a:r>
              <a:rPr lang="en-US" sz="1800" b="0" i="0" u="none" strike="noStrike" baseline="0" dirty="0" err="1">
                <a:latin typeface="AdvTT5843c571"/>
              </a:rPr>
              <a:t>Suissa</a:t>
            </a:r>
            <a:r>
              <a:rPr lang="en-US" sz="1800" b="0" i="0" u="none" strike="noStrike" baseline="0" dirty="0">
                <a:latin typeface="AdvTT5843c571"/>
              </a:rPr>
              <a:t> S, et al. Scientific monograph of the Quebec Task Force on Whiplash-Associated Disorders: redefining whiplash and its management. Spine 1995;20:1S</a:t>
            </a:r>
            <a:r>
              <a:rPr lang="en-US" sz="1800" b="0" i="0" u="none" strike="noStrike" baseline="0" dirty="0">
                <a:latin typeface="AdvTT5843c571+20"/>
              </a:rPr>
              <a:t>–</a:t>
            </a:r>
            <a:r>
              <a:rPr lang="en-US" sz="1800" b="0" i="0" u="none" strike="noStrike" baseline="0" dirty="0">
                <a:latin typeface="AdvTT5843c571"/>
              </a:rPr>
              <a:t>73S</a:t>
            </a:r>
            <a:endParaRPr lang="en-US" dirty="0"/>
          </a:p>
        </p:txBody>
      </p:sp>
      <p:sp>
        <p:nvSpPr>
          <p:cNvPr id="7" name="Text Placeholder 6">
            <a:extLst>
              <a:ext uri="{FF2B5EF4-FFF2-40B4-BE49-F238E27FC236}">
                <a16:creationId xmlns:a16="http://schemas.microsoft.com/office/drawing/2014/main" id="{1B2A167B-6198-71B7-9563-703411CF7504}"/>
              </a:ext>
            </a:extLst>
          </p:cNvPr>
          <p:cNvSpPr>
            <a:spLocks noGrp="1"/>
          </p:cNvSpPr>
          <p:nvPr>
            <p:ph type="body" sz="quarter" idx="3"/>
          </p:nvPr>
        </p:nvSpPr>
        <p:spPr/>
        <p:txBody>
          <a:bodyPr/>
          <a:lstStyle/>
          <a:p>
            <a:r>
              <a:rPr lang="en-US" dirty="0"/>
              <a:t>Concussion</a:t>
            </a:r>
          </a:p>
        </p:txBody>
      </p:sp>
      <p:sp>
        <p:nvSpPr>
          <p:cNvPr id="9" name="Content Placeholder 8">
            <a:extLst>
              <a:ext uri="{FF2B5EF4-FFF2-40B4-BE49-F238E27FC236}">
                <a16:creationId xmlns:a16="http://schemas.microsoft.com/office/drawing/2014/main" id="{ECDBEBF8-47D4-5BAF-5EB1-DB1ACB209232}"/>
              </a:ext>
            </a:extLst>
          </p:cNvPr>
          <p:cNvSpPr>
            <a:spLocks noGrp="1"/>
          </p:cNvSpPr>
          <p:nvPr>
            <p:ph sz="quarter" idx="4"/>
          </p:nvPr>
        </p:nvSpPr>
        <p:spPr/>
        <p:txBody>
          <a:bodyPr>
            <a:normAutofit/>
          </a:bodyPr>
          <a:lstStyle/>
          <a:p>
            <a:pPr algn="l"/>
            <a:r>
              <a:rPr lang="en-US" b="0" i="0" u="none" strike="noStrike" baseline="0" dirty="0">
                <a:latin typeface="AdvTT5843c571"/>
              </a:rPr>
              <a:t>60 and 160</a:t>
            </a:r>
            <a:r>
              <a:rPr lang="en-US" b="0" i="0" u="none" strike="noStrike" baseline="0" dirty="0">
                <a:latin typeface="AdvTTf90d833a.I"/>
              </a:rPr>
              <a:t>g</a:t>
            </a:r>
            <a:endParaRPr lang="en-US" b="0" i="0" u="none" strike="noStrike" baseline="0" dirty="0">
              <a:latin typeface="AdvTT5843c571"/>
            </a:endParaRPr>
          </a:p>
          <a:p>
            <a:pPr algn="l"/>
            <a:r>
              <a:rPr lang="en-US" b="0" i="0" u="none" strike="noStrike" baseline="0" dirty="0">
                <a:latin typeface="AdvTT5843c571"/>
              </a:rPr>
              <a:t>highest predictive occurrence occurring at 96.1</a:t>
            </a:r>
            <a:r>
              <a:rPr lang="en-US" b="0" i="0" u="none" strike="noStrike" baseline="0" dirty="0">
                <a:latin typeface="AdvTTf90d833a.I"/>
              </a:rPr>
              <a:t>g</a:t>
            </a:r>
          </a:p>
          <a:p>
            <a:pPr algn="l"/>
            <a:endParaRPr lang="en-US" dirty="0">
              <a:latin typeface="AdvTTf90d833a.I"/>
            </a:endParaRPr>
          </a:p>
          <a:p>
            <a:pPr algn="l"/>
            <a:r>
              <a:rPr lang="en-US" sz="1800" b="0" i="0" u="none" strike="noStrike" baseline="0" dirty="0" err="1">
                <a:latin typeface="AdvTT5843c571"/>
              </a:rPr>
              <a:t>Broglio</a:t>
            </a:r>
            <a:r>
              <a:rPr lang="en-US" sz="1800" b="0" i="0" u="none" strike="noStrike" baseline="0" dirty="0">
                <a:latin typeface="AdvTT5843c571"/>
              </a:rPr>
              <a:t> SP, Surma T, Ashton-Miller JA. High school and collegiate football athlete concussions: A biomechanical review. Ann Biomed </a:t>
            </a:r>
            <a:r>
              <a:rPr lang="en-US" sz="1800" b="0" i="0" u="none" strike="noStrike" baseline="0" dirty="0" err="1">
                <a:latin typeface="AdvTT5843c571"/>
              </a:rPr>
              <a:t>Eng</a:t>
            </a:r>
            <a:r>
              <a:rPr lang="en-US" sz="1800" b="0" i="0" u="none" strike="noStrike" baseline="0" dirty="0">
                <a:latin typeface="AdvTT5843c571"/>
              </a:rPr>
              <a:t> 2011;40:37</a:t>
            </a:r>
            <a:r>
              <a:rPr lang="en-US" sz="1800" b="0" i="0" u="none" strike="noStrike" baseline="0" dirty="0">
                <a:latin typeface="AdvTT5843c571+20"/>
              </a:rPr>
              <a:t>–</a:t>
            </a:r>
            <a:r>
              <a:rPr lang="en-US" sz="1800" b="0" i="0" u="none" strike="noStrike" baseline="0" dirty="0">
                <a:latin typeface="AdvTT5843c571"/>
              </a:rPr>
              <a:t>46.</a:t>
            </a:r>
            <a:endParaRPr lang="en-US" dirty="0"/>
          </a:p>
        </p:txBody>
      </p:sp>
    </p:spTree>
    <p:extLst>
      <p:ext uri="{BB962C8B-B14F-4D97-AF65-F5344CB8AC3E}">
        <p14:creationId xmlns:p14="http://schemas.microsoft.com/office/powerpoint/2010/main" val="214778774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E5DAF636-E17B-4534-09A0-C9FAE081DABE}"/>
              </a:ext>
            </a:extLst>
          </p:cNvPr>
          <p:cNvSpPr>
            <a:spLocks noGrp="1"/>
          </p:cNvSpPr>
          <p:nvPr>
            <p:ph type="title"/>
          </p:nvPr>
        </p:nvSpPr>
        <p:spPr>
          <a:xfrm>
            <a:off x="804671" y="365125"/>
            <a:ext cx="3405821" cy="3117038"/>
          </a:xfrm>
        </p:spPr>
        <p:txBody>
          <a:bodyPr anchor="ctr">
            <a:normAutofit/>
          </a:bodyPr>
          <a:lstStyle/>
          <a:p>
            <a:r>
              <a:rPr lang="en-US" dirty="0"/>
              <a:t>Little Players: Big Hits</a:t>
            </a:r>
          </a:p>
        </p:txBody>
      </p:sp>
      <p:sp>
        <p:nvSpPr>
          <p:cNvPr id="8" name="Content Placeholder 7">
            <a:extLst>
              <a:ext uri="{FF2B5EF4-FFF2-40B4-BE49-F238E27FC236}">
                <a16:creationId xmlns:a16="http://schemas.microsoft.com/office/drawing/2014/main" id="{BA545271-540C-6B6C-A053-D4614EDD306E}"/>
              </a:ext>
            </a:extLst>
          </p:cNvPr>
          <p:cNvSpPr>
            <a:spLocks noGrp="1"/>
          </p:cNvSpPr>
          <p:nvPr>
            <p:ph idx="1"/>
          </p:nvPr>
        </p:nvSpPr>
        <p:spPr>
          <a:xfrm>
            <a:off x="6421353" y="211212"/>
            <a:ext cx="5156364" cy="4832498"/>
          </a:xfrm>
        </p:spPr>
        <p:txBody>
          <a:bodyPr anchor="ctr">
            <a:normAutofit/>
          </a:bodyPr>
          <a:lstStyle/>
          <a:p>
            <a:r>
              <a:rPr lang="en-US" sz="2100" dirty="0"/>
              <a:t>7-8 year old football players</a:t>
            </a:r>
          </a:p>
          <a:p>
            <a:pPr lvl="1"/>
            <a:r>
              <a:rPr lang="en-US" sz="2100" dirty="0"/>
              <a:t>Median 16g</a:t>
            </a:r>
          </a:p>
          <a:p>
            <a:pPr lvl="1"/>
            <a:r>
              <a:rPr lang="en-US" sz="2100" dirty="0"/>
              <a:t>95</a:t>
            </a:r>
            <a:r>
              <a:rPr lang="en-US" sz="2100" baseline="30000" dirty="0"/>
              <a:t>th</a:t>
            </a:r>
            <a:r>
              <a:rPr lang="en-US" sz="2100" dirty="0"/>
              <a:t> percentile 38g</a:t>
            </a:r>
          </a:p>
          <a:p>
            <a:pPr lvl="1"/>
            <a:r>
              <a:rPr lang="en-US" sz="2100" dirty="0"/>
              <a:t>161 impacts per season</a:t>
            </a:r>
          </a:p>
          <a:p>
            <a:r>
              <a:rPr lang="en-US" sz="2100" dirty="0"/>
              <a:t>High School football players </a:t>
            </a:r>
          </a:p>
          <a:p>
            <a:pPr lvl="1"/>
            <a:r>
              <a:rPr lang="en-US" sz="2100" dirty="0"/>
              <a:t>Median 21g</a:t>
            </a:r>
          </a:p>
          <a:p>
            <a:pPr lvl="1"/>
            <a:r>
              <a:rPr lang="en-US" sz="2100" dirty="0"/>
              <a:t>95</a:t>
            </a:r>
            <a:r>
              <a:rPr lang="en-US" sz="2100" baseline="30000" dirty="0"/>
              <a:t>th</a:t>
            </a:r>
            <a:r>
              <a:rPr lang="en-US" sz="2100" dirty="0"/>
              <a:t> percentile 56g</a:t>
            </a:r>
          </a:p>
          <a:p>
            <a:pPr lvl="1"/>
            <a:r>
              <a:rPr lang="en-US" sz="2100" dirty="0"/>
              <a:t>565 impacts per season</a:t>
            </a:r>
          </a:p>
          <a:p>
            <a:r>
              <a:rPr lang="en-US" sz="2100" dirty="0"/>
              <a:t>Collegiate football players</a:t>
            </a:r>
          </a:p>
          <a:p>
            <a:pPr lvl="1"/>
            <a:r>
              <a:rPr lang="en-US" sz="2100" dirty="0"/>
              <a:t>Median 18g</a:t>
            </a:r>
          </a:p>
          <a:p>
            <a:pPr lvl="1"/>
            <a:r>
              <a:rPr lang="en-US" sz="2100" dirty="0"/>
              <a:t>95</a:t>
            </a:r>
            <a:r>
              <a:rPr lang="en-US" sz="2100" baseline="30000" dirty="0"/>
              <a:t>th</a:t>
            </a:r>
            <a:r>
              <a:rPr lang="en-US" sz="2100" dirty="0"/>
              <a:t> percentile 63g</a:t>
            </a:r>
          </a:p>
          <a:p>
            <a:pPr lvl="1"/>
            <a:r>
              <a:rPr lang="en-US" sz="2100" dirty="0"/>
              <a:t>1000 impacts per season</a:t>
            </a:r>
          </a:p>
          <a:p>
            <a:pPr marL="0" indent="0">
              <a:buNone/>
            </a:pPr>
            <a:endParaRPr lang="en-US" sz="2100" dirty="0"/>
          </a:p>
        </p:txBody>
      </p:sp>
      <p:sp>
        <p:nvSpPr>
          <p:cNvPr id="9" name="TextBox 8">
            <a:extLst>
              <a:ext uri="{FF2B5EF4-FFF2-40B4-BE49-F238E27FC236}">
                <a16:creationId xmlns:a16="http://schemas.microsoft.com/office/drawing/2014/main" id="{92970FAB-8BE7-D528-4532-CAC57BFA43F0}"/>
              </a:ext>
            </a:extLst>
          </p:cNvPr>
          <p:cNvSpPr txBox="1"/>
          <p:nvPr/>
        </p:nvSpPr>
        <p:spPr>
          <a:xfrm>
            <a:off x="75415" y="5254922"/>
            <a:ext cx="1182121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Cobb BR et al. Head Impact Exposure in Youth Football: Elementary School Ages 9-12 Years and the Effect of Practice Structure. Annals of Biomedical Engineering. Dec 2013 (41) 12: 2463-2473</a:t>
            </a:r>
          </a:p>
          <a:p>
            <a:pPr marL="285750" indent="-285750">
              <a:buFont typeface="Arial" panose="020B0604020202020204" pitchFamily="34" charset="0"/>
              <a:buChar char="•"/>
            </a:pPr>
            <a:r>
              <a:rPr lang="en-US" sz="1600" dirty="0"/>
              <a:t>Young TJ et al. Head Impact Exposure in Youth Football: Elementary School Ages 7-8 Years and the Effect of Returning Players. Clinical Journal Sports Medicine 2013 (0) 0: 1-6</a:t>
            </a:r>
          </a:p>
          <a:p>
            <a:pPr marL="285750" indent="-285750">
              <a:buFont typeface="Arial" panose="020B0604020202020204" pitchFamily="34" charset="0"/>
              <a:buChar char="•"/>
            </a:pPr>
            <a:r>
              <a:rPr lang="en-US" sz="1600" dirty="0"/>
              <a:t>Urban JE et al. Impact Exposure in Youth Football: High School Ages 14 to 18 Years and Cumulative Impact Analysis. Annals of Biomedical Engineering. Dec 2013 (41) 2474-2487</a:t>
            </a:r>
          </a:p>
          <a:p>
            <a:endParaRPr lang="en-US" sz="1600" dirty="0"/>
          </a:p>
        </p:txBody>
      </p:sp>
    </p:spTree>
    <p:extLst>
      <p:ext uri="{BB962C8B-B14F-4D97-AF65-F5344CB8AC3E}">
        <p14:creationId xmlns:p14="http://schemas.microsoft.com/office/powerpoint/2010/main" val="545237307"/>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8BD7AA-000F-4149-9FF6-E8DB2DE6F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792587" cy="6858000"/>
          </a:xfrm>
          <a:custGeom>
            <a:avLst/>
            <a:gdLst>
              <a:gd name="connsiteX0" fmla="*/ 9792587 w 9792587"/>
              <a:gd name="connsiteY0" fmla="*/ 0 h 6858000"/>
              <a:gd name="connsiteX1" fmla="*/ 2339431 w 9792587"/>
              <a:gd name="connsiteY1" fmla="*/ 0 h 6858000"/>
              <a:gd name="connsiteX2" fmla="*/ 2190696 w 9792587"/>
              <a:gd name="connsiteY2" fmla="*/ 145339 h 6858000"/>
              <a:gd name="connsiteX3" fmla="*/ 0 w 9792587"/>
              <a:gd name="connsiteY3" fmla="*/ 5565888 h 6858000"/>
              <a:gd name="connsiteX4" fmla="*/ 79127 w 9792587"/>
              <a:gd name="connsiteY4" fmla="*/ 6681235 h 6858000"/>
              <a:gd name="connsiteX5" fmla="*/ 108694 w 9792587"/>
              <a:gd name="connsiteY5" fmla="*/ 6858000 h 6858000"/>
              <a:gd name="connsiteX6" fmla="*/ 9792587 w 97925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2587" h="6858000">
                <a:moveTo>
                  <a:pt x="9792587" y="0"/>
                </a:moveTo>
                <a:lnTo>
                  <a:pt x="2339431" y="0"/>
                </a:lnTo>
                <a:lnTo>
                  <a:pt x="2190696" y="145339"/>
                </a:lnTo>
                <a:cubicBezTo>
                  <a:pt x="834428" y="1548908"/>
                  <a:pt x="0" y="3459953"/>
                  <a:pt x="0" y="5565888"/>
                </a:cubicBezTo>
                <a:cubicBezTo>
                  <a:pt x="0" y="5944579"/>
                  <a:pt x="26981" y="6316967"/>
                  <a:pt x="79127" y="6681235"/>
                </a:cubicBezTo>
                <a:lnTo>
                  <a:pt x="108694" y="6858000"/>
                </a:lnTo>
                <a:lnTo>
                  <a:pt x="9792587"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4A4A823-72DC-4BA8-8157-D36A8939A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492529" cy="6858000"/>
          </a:xfrm>
          <a:custGeom>
            <a:avLst/>
            <a:gdLst>
              <a:gd name="connsiteX0" fmla="*/ 9492529 w 9492529"/>
              <a:gd name="connsiteY0" fmla="*/ 0 h 6858000"/>
              <a:gd name="connsiteX1" fmla="*/ 2472310 w 9492529"/>
              <a:gd name="connsiteY1" fmla="*/ 0 h 6858000"/>
              <a:gd name="connsiteX2" fmla="*/ 2157501 w 9492529"/>
              <a:gd name="connsiteY2" fmla="*/ 301488 h 6858000"/>
              <a:gd name="connsiteX3" fmla="*/ 0 w 9492529"/>
              <a:gd name="connsiteY3" fmla="*/ 5565888 h 6858000"/>
              <a:gd name="connsiteX4" fmla="*/ 76084 w 9492529"/>
              <a:gd name="connsiteY4" fmla="*/ 6638337 h 6858000"/>
              <a:gd name="connsiteX5" fmla="*/ 112827 w 9492529"/>
              <a:gd name="connsiteY5" fmla="*/ 6858000 h 6858000"/>
              <a:gd name="connsiteX6" fmla="*/ 9492529 w 9492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529" h="6858000">
                <a:moveTo>
                  <a:pt x="9492529" y="0"/>
                </a:moveTo>
                <a:lnTo>
                  <a:pt x="2472310" y="0"/>
                </a:lnTo>
                <a:lnTo>
                  <a:pt x="2157501" y="301488"/>
                </a:lnTo>
                <a:cubicBezTo>
                  <a:pt x="823309" y="1655711"/>
                  <a:pt x="0" y="3514654"/>
                  <a:pt x="0" y="5565888"/>
                </a:cubicBezTo>
                <a:cubicBezTo>
                  <a:pt x="0" y="5930014"/>
                  <a:pt x="25944" y="6288079"/>
                  <a:pt x="76084" y="6638337"/>
                </a:cubicBezTo>
                <a:lnTo>
                  <a:pt x="112827" y="6858000"/>
                </a:lnTo>
                <a:lnTo>
                  <a:pt x="9492529" y="685800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467195-6B3B-744B-0359-716B6846A1D4}"/>
              </a:ext>
            </a:extLst>
          </p:cNvPr>
          <p:cNvSpPr>
            <a:spLocks noGrp="1"/>
          </p:cNvSpPr>
          <p:nvPr>
            <p:ph type="title"/>
          </p:nvPr>
        </p:nvSpPr>
        <p:spPr>
          <a:xfrm>
            <a:off x="804672" y="1445494"/>
            <a:ext cx="7165235" cy="1288238"/>
          </a:xfrm>
        </p:spPr>
        <p:txBody>
          <a:bodyPr anchor="ctr">
            <a:normAutofit/>
          </a:bodyPr>
          <a:lstStyle/>
          <a:p>
            <a:r>
              <a:rPr lang="en-US" sz="6000" b="1" dirty="0"/>
              <a:t>Little Players: Big Hits</a:t>
            </a:r>
          </a:p>
        </p:txBody>
      </p:sp>
      <p:sp>
        <p:nvSpPr>
          <p:cNvPr id="3" name="Content Placeholder 2">
            <a:extLst>
              <a:ext uri="{FF2B5EF4-FFF2-40B4-BE49-F238E27FC236}">
                <a16:creationId xmlns:a16="http://schemas.microsoft.com/office/drawing/2014/main" id="{1909D937-F7E7-DBD8-637C-A8CA898EED33}"/>
              </a:ext>
            </a:extLst>
          </p:cNvPr>
          <p:cNvSpPr>
            <a:spLocks noGrp="1"/>
          </p:cNvSpPr>
          <p:nvPr>
            <p:ph idx="1"/>
          </p:nvPr>
        </p:nvSpPr>
        <p:spPr>
          <a:xfrm>
            <a:off x="804671" y="2897372"/>
            <a:ext cx="7860863" cy="3152553"/>
          </a:xfrm>
        </p:spPr>
        <p:txBody>
          <a:bodyPr anchor="t">
            <a:normAutofit lnSpcReduction="10000"/>
          </a:bodyPr>
          <a:lstStyle/>
          <a:p>
            <a:r>
              <a:rPr lang="en-US" sz="2400" dirty="0"/>
              <a:t>7-8 year old football players were recorded to have 11 impacts over 80 g</a:t>
            </a:r>
          </a:p>
          <a:p>
            <a:endParaRPr lang="en-US" sz="2400" dirty="0"/>
          </a:p>
          <a:p>
            <a:r>
              <a:rPr lang="en-US" sz="2400" dirty="0"/>
              <a:t>These are hits that would qualify as the 95</a:t>
            </a:r>
            <a:r>
              <a:rPr lang="en-US" sz="2400" baseline="30000" dirty="0"/>
              <a:t>th</a:t>
            </a:r>
            <a:r>
              <a:rPr lang="en-US" sz="2400" dirty="0"/>
              <a:t> percentile in collegiate players</a:t>
            </a:r>
          </a:p>
          <a:p>
            <a:pPr marL="0" indent="0">
              <a:buNone/>
            </a:pPr>
            <a:endParaRPr lang="en-US" sz="2400" dirty="0"/>
          </a:p>
          <a:p>
            <a:pPr marL="0" indent="0">
              <a:buNone/>
            </a:pPr>
            <a:r>
              <a:rPr lang="en-US" sz="1800" dirty="0"/>
              <a:t>Young TJ et al. Head Impact Exposure in Youth Football: Elementary School Ages 7-8 Years and the Effect of Returning Players. Clinical Journal Sports Medicine 2013 (0) 0: 1-6</a:t>
            </a:r>
          </a:p>
          <a:p>
            <a:pPr marL="0" indent="0">
              <a:buNone/>
            </a:pPr>
            <a:endParaRPr lang="en-US" sz="2400" dirty="0"/>
          </a:p>
        </p:txBody>
      </p:sp>
    </p:spTree>
    <p:extLst>
      <p:ext uri="{BB962C8B-B14F-4D97-AF65-F5344CB8AC3E}">
        <p14:creationId xmlns:p14="http://schemas.microsoft.com/office/powerpoint/2010/main" val="2464281369"/>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04F25A8-1E3A-AF1C-780E-E9E9C306E751}"/>
              </a:ext>
            </a:extLst>
          </p:cNvPr>
          <p:cNvSpPr>
            <a:spLocks noGrp="1"/>
          </p:cNvSpPr>
          <p:nvPr>
            <p:ph type="title"/>
          </p:nvPr>
        </p:nvSpPr>
        <p:spPr>
          <a:xfrm>
            <a:off x="2542342" y="417734"/>
            <a:ext cx="7107315" cy="1325563"/>
          </a:xfrm>
        </p:spPr>
        <p:txBody>
          <a:bodyPr/>
          <a:lstStyle/>
          <a:p>
            <a:pPr algn="ctr"/>
            <a:r>
              <a:rPr lang="en-US" dirty="0"/>
              <a:t>Neck strength</a:t>
            </a:r>
          </a:p>
        </p:txBody>
      </p:sp>
      <p:sp>
        <p:nvSpPr>
          <p:cNvPr id="5" name="Content Placeholder 2">
            <a:extLst>
              <a:ext uri="{FF2B5EF4-FFF2-40B4-BE49-F238E27FC236}">
                <a16:creationId xmlns:a16="http://schemas.microsoft.com/office/drawing/2014/main" id="{BEC91B98-6EC5-34D8-B44A-168760BFDEDD}"/>
              </a:ext>
            </a:extLst>
          </p:cNvPr>
          <p:cNvSpPr>
            <a:spLocks noGrp="1"/>
          </p:cNvSpPr>
          <p:nvPr>
            <p:ph idx="1"/>
          </p:nvPr>
        </p:nvSpPr>
        <p:spPr>
          <a:xfrm>
            <a:off x="2165350" y="1957388"/>
            <a:ext cx="7861300" cy="2712266"/>
          </a:xfrm>
        </p:spPr>
        <p:txBody>
          <a:bodyPr/>
          <a:lstStyle/>
          <a:p>
            <a:r>
              <a:rPr lang="en-US" dirty="0"/>
              <a:t>Having a smaller/weaker neck is shown to be associated with increased head displacement following an impulse impact</a:t>
            </a:r>
            <a:endParaRPr lang="en-US" baseline="-25000" dirty="0"/>
          </a:p>
          <a:p>
            <a:pPr>
              <a:buNone/>
            </a:pPr>
            <a:endParaRPr lang="en-US" baseline="-25000" dirty="0"/>
          </a:p>
          <a:p>
            <a:r>
              <a:rPr lang="en-US" dirty="0"/>
              <a:t>The opportunity to anticipate impact is correlated with decreased head displacement and velocity</a:t>
            </a:r>
          </a:p>
          <a:p>
            <a:pPr marL="457200" lvl="1" indent="0">
              <a:buNone/>
            </a:pPr>
            <a:endParaRPr lang="en-US" dirty="0"/>
          </a:p>
        </p:txBody>
      </p:sp>
      <p:sp>
        <p:nvSpPr>
          <p:cNvPr id="6" name="TextBox 5">
            <a:extLst>
              <a:ext uri="{FF2B5EF4-FFF2-40B4-BE49-F238E27FC236}">
                <a16:creationId xmlns:a16="http://schemas.microsoft.com/office/drawing/2014/main" id="{74231A96-00CF-CF1B-6F10-7236913DB109}"/>
              </a:ext>
            </a:extLst>
          </p:cNvPr>
          <p:cNvSpPr txBox="1"/>
          <p:nvPr/>
        </p:nvSpPr>
        <p:spPr>
          <a:xfrm>
            <a:off x="2165350" y="4820575"/>
            <a:ext cx="7484307" cy="1200329"/>
          </a:xfrm>
          <a:prstGeom prst="rect">
            <a:avLst/>
          </a:prstGeom>
          <a:noFill/>
        </p:spPr>
        <p:txBody>
          <a:bodyPr wrap="square" rtlCol="0">
            <a:spAutoFit/>
          </a:bodyPr>
          <a:lstStyle/>
          <a:p>
            <a:r>
              <a:rPr lang="en-US" dirty="0" err="1"/>
              <a:t>Eckner</a:t>
            </a:r>
            <a:r>
              <a:rPr lang="en-US" dirty="0"/>
              <a:t> JT et al. Effect of a Neck Muscle Strength and Anticipatory Cervical Muscle Activation on the Kinematic Response of the Head to Impulsive Loads.  The American Journal of Sports Medicine (20) 10: 1-11</a:t>
            </a:r>
          </a:p>
          <a:p>
            <a:endParaRPr lang="en-US" dirty="0"/>
          </a:p>
        </p:txBody>
      </p:sp>
    </p:spTree>
    <p:extLst>
      <p:ext uri="{BB962C8B-B14F-4D97-AF65-F5344CB8AC3E}">
        <p14:creationId xmlns:p14="http://schemas.microsoft.com/office/powerpoint/2010/main" val="201183492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0D6E2F8B-686C-B6DC-C7D8-B8AD6844A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596" y="1144760"/>
            <a:ext cx="3810330" cy="1196444"/>
          </a:xfrm>
          <a:prstGeom prst="rect">
            <a:avLst/>
          </a:prstGeom>
        </p:spPr>
      </p:pic>
      <p:pic>
        <p:nvPicPr>
          <p:cNvPr id="11" name="Picture 10" descr="Text&#10;&#10;Description automatically generated">
            <a:extLst>
              <a:ext uri="{FF2B5EF4-FFF2-40B4-BE49-F238E27FC236}">
                <a16:creationId xmlns:a16="http://schemas.microsoft.com/office/drawing/2014/main" id="{D8122766-5E15-A4BD-A2DA-727159F34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990" y="2719622"/>
            <a:ext cx="6729400" cy="1623080"/>
          </a:xfrm>
          <a:prstGeom prst="rect">
            <a:avLst/>
          </a:prstGeom>
        </p:spPr>
      </p:pic>
      <p:sp>
        <p:nvSpPr>
          <p:cNvPr id="6" name="TextBox 5">
            <a:extLst>
              <a:ext uri="{FF2B5EF4-FFF2-40B4-BE49-F238E27FC236}">
                <a16:creationId xmlns:a16="http://schemas.microsoft.com/office/drawing/2014/main" id="{4207074E-9C74-D952-1A2E-8299783685B1}"/>
              </a:ext>
            </a:extLst>
          </p:cNvPr>
          <p:cNvSpPr txBox="1"/>
          <p:nvPr/>
        </p:nvSpPr>
        <p:spPr>
          <a:xfrm>
            <a:off x="595027" y="576053"/>
            <a:ext cx="3622090" cy="4493538"/>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Of 183 total players on twenty teams of various skill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High school, College, Adult rec leagues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13 suffered injury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All 13 were evaluated and diagnosed with both whiplash and concussion by way of physical exam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53815"/>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333471-A92B-88AB-F9F8-97BAB980DFDC}"/>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a:solidFill>
                  <a:srgbClr val="FFFFFF"/>
                </a:solidFill>
                <a:latin typeface="+mj-lt"/>
                <a:ea typeface="+mj-ea"/>
                <a:cs typeface="+mj-cs"/>
              </a:rPr>
              <a:t>How can we asses?</a:t>
            </a:r>
          </a:p>
        </p:txBody>
      </p:sp>
    </p:spTree>
    <p:extLst>
      <p:ext uri="{BB962C8B-B14F-4D97-AF65-F5344CB8AC3E}">
        <p14:creationId xmlns:p14="http://schemas.microsoft.com/office/powerpoint/2010/main" val="3319649800"/>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8266094-FCA1-05DA-F6C8-FA7662F81BF8}"/>
              </a:ext>
            </a:extLst>
          </p:cNvPr>
          <p:cNvPicPr>
            <a:picLocks noChangeAspect="1"/>
          </p:cNvPicPr>
          <p:nvPr/>
        </p:nvPicPr>
        <p:blipFill>
          <a:blip r:embed="rId3"/>
          <a:stretch>
            <a:fillRect/>
          </a:stretch>
        </p:blipFill>
        <p:spPr>
          <a:xfrm>
            <a:off x="2377514" y="2552530"/>
            <a:ext cx="7436972" cy="1752939"/>
          </a:xfrm>
          <a:prstGeom prst="rect">
            <a:avLst/>
          </a:prstGeom>
        </p:spPr>
      </p:pic>
    </p:spTree>
    <p:extLst>
      <p:ext uri="{BB962C8B-B14F-4D97-AF65-F5344CB8AC3E}">
        <p14:creationId xmlns:p14="http://schemas.microsoft.com/office/powerpoint/2010/main" val="409909727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1123880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D25B405-EED5-EE30-D028-8E57A08EE8AD}"/>
              </a:ext>
            </a:extLst>
          </p:cNvPr>
          <p:cNvSpPr>
            <a:spLocks noGrp="1"/>
          </p:cNvSpPr>
          <p:nvPr>
            <p:ph idx="1"/>
          </p:nvPr>
        </p:nvSpPr>
        <p:spPr>
          <a:xfrm>
            <a:off x="311085" y="1470582"/>
            <a:ext cx="7849403" cy="4393274"/>
          </a:xfrm>
        </p:spPr>
        <p:txBody>
          <a:bodyPr anchor="t">
            <a:normAutofit/>
          </a:bodyPr>
          <a:lstStyle/>
          <a:p>
            <a:r>
              <a:rPr lang="en-US" sz="3200" b="1" dirty="0"/>
              <a:t>Screened 116 full text articles</a:t>
            </a:r>
          </a:p>
          <a:p>
            <a:r>
              <a:rPr lang="en-US" sz="2000" dirty="0"/>
              <a:t>found preliminary evidence of: </a:t>
            </a:r>
          </a:p>
          <a:p>
            <a:r>
              <a:rPr lang="en-US" sz="2000" dirty="0"/>
              <a:t>1) reliability of visual inspection, aided with devices (CROM and digital caliper) to assess head posture; </a:t>
            </a:r>
          </a:p>
          <a:p>
            <a:r>
              <a:rPr lang="en-US" sz="2000" dirty="0"/>
              <a:t>2) reliability and validity of soft tissue palpation to locate tender/trigger points in muscles; </a:t>
            </a:r>
          </a:p>
          <a:p>
            <a:r>
              <a:rPr lang="en-US" sz="2000" dirty="0"/>
              <a:t>3) reliability and validity of joint motion palpation to assess stiffness and pain provocation in combination;</a:t>
            </a:r>
          </a:p>
          <a:p>
            <a:r>
              <a:rPr lang="en-US" sz="2000" dirty="0"/>
              <a:t>4) range of motion tests using visual estimation (in cervical extension only) or devices (digital caliper, goniometer, inclinometer) to assess cervical mobility.</a:t>
            </a:r>
          </a:p>
        </p:txBody>
      </p:sp>
    </p:spTree>
    <p:extLst>
      <p:ext uri="{BB962C8B-B14F-4D97-AF65-F5344CB8AC3E}">
        <p14:creationId xmlns:p14="http://schemas.microsoft.com/office/powerpoint/2010/main" val="96634612"/>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FFFF505-70D5-9B0A-AC03-F385ACF4AF87}"/>
              </a:ext>
            </a:extLst>
          </p:cNvPr>
          <p:cNvSpPr>
            <a:spLocks noGrp="1"/>
          </p:cNvSpPr>
          <p:nvPr>
            <p:ph type="title"/>
          </p:nvPr>
        </p:nvSpPr>
        <p:spPr>
          <a:xfrm>
            <a:off x="254257" y="2310883"/>
            <a:ext cx="3137013" cy="2236233"/>
          </a:xfrm>
        </p:spPr>
        <p:txBody>
          <a:bodyPr anchor="t">
            <a:normAutofit/>
          </a:bodyPr>
          <a:lstStyle/>
          <a:p>
            <a:r>
              <a:rPr lang="en-US" dirty="0">
                <a:solidFill>
                  <a:schemeClr val="bg1"/>
                </a:solidFill>
              </a:rPr>
              <a:t>Symptom Comparison</a:t>
            </a:r>
            <a:endParaRPr lang="en-US" sz="5400" dirty="0">
              <a:solidFill>
                <a:schemeClr val="bg1"/>
              </a:solidFill>
            </a:endParaRPr>
          </a:p>
        </p:txBody>
      </p:sp>
      <p:sp>
        <p:nvSpPr>
          <p:cNvPr id="5" name="Content Placeholder 4">
            <a:extLst>
              <a:ext uri="{FF2B5EF4-FFF2-40B4-BE49-F238E27FC236}">
                <a16:creationId xmlns:a16="http://schemas.microsoft.com/office/drawing/2014/main" id="{337D230E-6091-04FE-940A-7789DCF02A27}"/>
              </a:ext>
            </a:extLst>
          </p:cNvPr>
          <p:cNvSpPr>
            <a:spLocks noGrp="1"/>
          </p:cNvSpPr>
          <p:nvPr>
            <p:ph sz="half" idx="1"/>
          </p:nvPr>
        </p:nvSpPr>
        <p:spPr>
          <a:xfrm>
            <a:off x="4675588" y="1117002"/>
            <a:ext cx="2926080" cy="4363844"/>
          </a:xfrm>
        </p:spPr>
        <p:txBody>
          <a:bodyPr>
            <a:normAutofit fontScale="85000" lnSpcReduction="20000"/>
          </a:bodyPr>
          <a:lstStyle/>
          <a:p>
            <a:pPr lvl="0"/>
            <a:r>
              <a:rPr lang="en-US" sz="2000" dirty="0"/>
              <a:t>Neck Pain</a:t>
            </a:r>
          </a:p>
          <a:p>
            <a:pPr lvl="0"/>
            <a:r>
              <a:rPr lang="en-US" sz="2000" b="1" u="sng" dirty="0"/>
              <a:t>Headaches</a:t>
            </a:r>
          </a:p>
          <a:p>
            <a:pPr lvl="0"/>
            <a:r>
              <a:rPr lang="en-US" sz="2000" dirty="0"/>
              <a:t>Shoulder Pain</a:t>
            </a:r>
          </a:p>
          <a:p>
            <a:pPr lvl="0"/>
            <a:r>
              <a:rPr lang="en-US" sz="2000" b="1" u="sng" dirty="0"/>
              <a:t>Visual Disturbance</a:t>
            </a:r>
          </a:p>
          <a:p>
            <a:pPr lvl="0"/>
            <a:r>
              <a:rPr lang="en-US" sz="2000" b="1" u="sng" dirty="0"/>
              <a:t>Vertigo</a:t>
            </a:r>
          </a:p>
          <a:p>
            <a:pPr lvl="0"/>
            <a:r>
              <a:rPr lang="en-US" sz="2000" dirty="0"/>
              <a:t>Tinnitus</a:t>
            </a:r>
          </a:p>
          <a:p>
            <a:pPr lvl="0"/>
            <a:r>
              <a:rPr lang="en-US" sz="2000" i="1" dirty="0"/>
              <a:t>Radicular Symptoms</a:t>
            </a:r>
          </a:p>
          <a:p>
            <a:pPr lvl="0"/>
            <a:r>
              <a:rPr lang="en-US" sz="2000" b="1" u="sng" dirty="0"/>
              <a:t>Fatigue</a:t>
            </a:r>
          </a:p>
          <a:p>
            <a:pPr lvl="0"/>
            <a:r>
              <a:rPr lang="en-US" sz="2000" b="1" u="sng" dirty="0"/>
              <a:t>Sleep Disruption</a:t>
            </a:r>
          </a:p>
          <a:p>
            <a:pPr lvl="0"/>
            <a:r>
              <a:rPr lang="en-US" sz="2000" b="1" u="sng" dirty="0"/>
              <a:t>Concussion</a:t>
            </a:r>
          </a:p>
          <a:p>
            <a:pPr lvl="0"/>
            <a:r>
              <a:rPr lang="en-US" sz="2000" b="1" u="sng" dirty="0"/>
              <a:t>Unsteadiness</a:t>
            </a:r>
          </a:p>
          <a:p>
            <a:pPr lvl="0"/>
            <a:r>
              <a:rPr lang="en-US" sz="2000" dirty="0"/>
              <a:t>Disc Herniation</a:t>
            </a:r>
          </a:p>
          <a:p>
            <a:pPr marL="0" indent="0">
              <a:buNone/>
            </a:pPr>
            <a:endParaRPr lang="en-US" sz="2000" dirty="0"/>
          </a:p>
        </p:txBody>
      </p:sp>
      <p:sp>
        <p:nvSpPr>
          <p:cNvPr id="6" name="Content Placeholder 5">
            <a:extLst>
              <a:ext uri="{FF2B5EF4-FFF2-40B4-BE49-F238E27FC236}">
                <a16:creationId xmlns:a16="http://schemas.microsoft.com/office/drawing/2014/main" id="{7EDF08D6-CFE3-F0EE-D5DB-DCC8FDCDBFA7}"/>
              </a:ext>
            </a:extLst>
          </p:cNvPr>
          <p:cNvSpPr>
            <a:spLocks noGrp="1"/>
          </p:cNvSpPr>
          <p:nvPr>
            <p:ph sz="half" idx="2"/>
          </p:nvPr>
        </p:nvSpPr>
        <p:spPr>
          <a:xfrm>
            <a:off x="7786501" y="1117002"/>
            <a:ext cx="2016045" cy="4363844"/>
          </a:xfrm>
        </p:spPr>
        <p:txBody>
          <a:bodyPr>
            <a:normAutofit fontScale="85000" lnSpcReduction="20000"/>
          </a:bodyPr>
          <a:lstStyle/>
          <a:p>
            <a:pPr lvl="0"/>
            <a:r>
              <a:rPr lang="en-US" sz="2000" b="1" u="sng" dirty="0"/>
              <a:t>Headache </a:t>
            </a:r>
          </a:p>
          <a:p>
            <a:pPr lvl="0"/>
            <a:r>
              <a:rPr lang="en-US" sz="2000" dirty="0"/>
              <a:t>Nausea</a:t>
            </a:r>
          </a:p>
          <a:p>
            <a:pPr lvl="0"/>
            <a:r>
              <a:rPr lang="en-US" sz="2000" dirty="0"/>
              <a:t>Vomiting</a:t>
            </a:r>
          </a:p>
          <a:p>
            <a:pPr lvl="0"/>
            <a:r>
              <a:rPr lang="en-US" sz="2000" b="1" u="sng" dirty="0"/>
              <a:t>Balance problems</a:t>
            </a:r>
          </a:p>
          <a:p>
            <a:pPr lvl="0"/>
            <a:r>
              <a:rPr lang="en-US" sz="2000" b="1" u="sng" dirty="0"/>
              <a:t>Dizziness</a:t>
            </a:r>
          </a:p>
          <a:p>
            <a:pPr lvl="0"/>
            <a:r>
              <a:rPr lang="en-US" sz="2000" b="1" u="sng" dirty="0"/>
              <a:t>Visual Problems</a:t>
            </a:r>
          </a:p>
          <a:p>
            <a:pPr lvl="0"/>
            <a:r>
              <a:rPr lang="en-US" sz="2000" b="1" u="sng" dirty="0"/>
              <a:t>Fatigue</a:t>
            </a:r>
          </a:p>
          <a:p>
            <a:pPr lvl="0"/>
            <a:r>
              <a:rPr lang="en-US" sz="2000" dirty="0"/>
              <a:t>Light sensitivity</a:t>
            </a:r>
          </a:p>
          <a:p>
            <a:pPr lvl="0"/>
            <a:r>
              <a:rPr lang="en-US" sz="2000" dirty="0"/>
              <a:t>Noise sensitivity</a:t>
            </a:r>
          </a:p>
          <a:p>
            <a:pPr lvl="0"/>
            <a:r>
              <a:rPr lang="en-US" sz="2000" i="1" dirty="0"/>
              <a:t>Numbness/ Tingling</a:t>
            </a:r>
          </a:p>
          <a:p>
            <a:pPr lvl="0"/>
            <a:r>
              <a:rPr lang="en-US" sz="2000" dirty="0"/>
              <a:t>Dazed or stunned</a:t>
            </a:r>
          </a:p>
          <a:p>
            <a:pPr lvl="0"/>
            <a:r>
              <a:rPr lang="en-US" sz="2000" dirty="0"/>
              <a:t>Feeling “foggy”</a:t>
            </a:r>
          </a:p>
          <a:p>
            <a:pPr lvl="0"/>
            <a:r>
              <a:rPr lang="en-US" sz="2000" dirty="0"/>
              <a:t>Feeling “slowed down”</a:t>
            </a:r>
          </a:p>
          <a:p>
            <a:endParaRPr lang="en-US" sz="2000" dirty="0"/>
          </a:p>
          <a:p>
            <a:pPr marL="0" indent="0">
              <a:buNone/>
            </a:pPr>
            <a:endParaRPr lang="en-US" sz="2000" dirty="0"/>
          </a:p>
        </p:txBody>
      </p:sp>
      <p:sp>
        <p:nvSpPr>
          <p:cNvPr id="7" name="TextBox 6">
            <a:extLst>
              <a:ext uri="{FF2B5EF4-FFF2-40B4-BE49-F238E27FC236}">
                <a16:creationId xmlns:a16="http://schemas.microsoft.com/office/drawing/2014/main" id="{533584B4-E13E-D442-6CB8-C4784AE80E69}"/>
              </a:ext>
            </a:extLst>
          </p:cNvPr>
          <p:cNvSpPr txBox="1"/>
          <p:nvPr/>
        </p:nvSpPr>
        <p:spPr>
          <a:xfrm>
            <a:off x="4749443" y="501178"/>
            <a:ext cx="2852225" cy="461665"/>
          </a:xfrm>
          <a:prstGeom prst="rect">
            <a:avLst/>
          </a:prstGeom>
          <a:noFill/>
        </p:spPr>
        <p:txBody>
          <a:bodyPr wrap="square" rtlCol="0">
            <a:spAutoFit/>
          </a:bodyPr>
          <a:lstStyle/>
          <a:p>
            <a:r>
              <a:rPr lang="en-US" sz="2400" b="1" u="sng" dirty="0"/>
              <a:t>Whiplash</a:t>
            </a:r>
          </a:p>
        </p:txBody>
      </p:sp>
      <p:sp>
        <p:nvSpPr>
          <p:cNvPr id="9" name="TextBox 8">
            <a:extLst>
              <a:ext uri="{FF2B5EF4-FFF2-40B4-BE49-F238E27FC236}">
                <a16:creationId xmlns:a16="http://schemas.microsoft.com/office/drawing/2014/main" id="{8D5DDC01-AADA-B810-1B8D-665D5C157680}"/>
              </a:ext>
            </a:extLst>
          </p:cNvPr>
          <p:cNvSpPr txBox="1"/>
          <p:nvPr/>
        </p:nvSpPr>
        <p:spPr>
          <a:xfrm>
            <a:off x="7845233" y="501177"/>
            <a:ext cx="2593093" cy="461665"/>
          </a:xfrm>
          <a:prstGeom prst="rect">
            <a:avLst/>
          </a:prstGeom>
          <a:noFill/>
        </p:spPr>
        <p:txBody>
          <a:bodyPr wrap="square" rtlCol="0">
            <a:spAutoFit/>
          </a:bodyPr>
          <a:lstStyle/>
          <a:p>
            <a:r>
              <a:rPr lang="en-US" sz="2400" b="1" u="sng" dirty="0"/>
              <a:t>Concussion</a:t>
            </a:r>
          </a:p>
        </p:txBody>
      </p:sp>
      <p:sp>
        <p:nvSpPr>
          <p:cNvPr id="10" name="TextBox 9">
            <a:extLst>
              <a:ext uri="{FF2B5EF4-FFF2-40B4-BE49-F238E27FC236}">
                <a16:creationId xmlns:a16="http://schemas.microsoft.com/office/drawing/2014/main" id="{0D51E069-76C7-84E0-D354-D6F833BB4D5E}"/>
              </a:ext>
            </a:extLst>
          </p:cNvPr>
          <p:cNvSpPr txBox="1"/>
          <p:nvPr/>
        </p:nvSpPr>
        <p:spPr>
          <a:xfrm>
            <a:off x="9862876" y="1117002"/>
            <a:ext cx="1950364" cy="558614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700" dirty="0"/>
              <a:t>Difficulty concentrating</a:t>
            </a:r>
          </a:p>
          <a:p>
            <a:pPr marL="285750" indent="-285750">
              <a:buClr>
                <a:schemeClr val="accent1"/>
              </a:buClr>
              <a:buFont typeface="Arial" panose="020B0604020202020204" pitchFamily="34" charset="0"/>
              <a:buChar char="•"/>
            </a:pPr>
            <a:r>
              <a:rPr lang="en-US" sz="1700" dirty="0"/>
              <a:t>Memory problems</a:t>
            </a:r>
          </a:p>
          <a:p>
            <a:pPr marL="285750" indent="-285750">
              <a:buClr>
                <a:schemeClr val="accent1"/>
              </a:buClr>
              <a:buFont typeface="Arial" panose="020B0604020202020204" pitchFamily="34" charset="0"/>
              <a:buChar char="•"/>
            </a:pPr>
            <a:r>
              <a:rPr lang="en-US" sz="1700" dirty="0"/>
              <a:t>Confusion about recent events</a:t>
            </a:r>
          </a:p>
          <a:p>
            <a:pPr marL="285750" indent="-285750">
              <a:buClr>
                <a:schemeClr val="accent1"/>
              </a:buClr>
              <a:buFont typeface="Arial" panose="020B0604020202020204" pitchFamily="34" charset="0"/>
              <a:buChar char="•"/>
            </a:pPr>
            <a:r>
              <a:rPr lang="en-US" sz="1700" dirty="0"/>
              <a:t>Answer questions slowly</a:t>
            </a:r>
          </a:p>
          <a:p>
            <a:pPr marL="285750" indent="-285750">
              <a:buClr>
                <a:schemeClr val="accent1"/>
              </a:buClr>
              <a:buFont typeface="Arial" panose="020B0604020202020204" pitchFamily="34" charset="0"/>
              <a:buChar char="•"/>
            </a:pPr>
            <a:r>
              <a:rPr lang="en-US" sz="1700" dirty="0"/>
              <a:t>Repeats questions</a:t>
            </a:r>
          </a:p>
          <a:p>
            <a:pPr marL="285750" indent="-285750">
              <a:buClr>
                <a:schemeClr val="accent1"/>
              </a:buClr>
              <a:buFont typeface="Arial" panose="020B0604020202020204" pitchFamily="34" charset="0"/>
              <a:buChar char="•"/>
            </a:pPr>
            <a:r>
              <a:rPr lang="en-US" sz="1700" b="1" u="sng" dirty="0"/>
              <a:t>Drowsiness</a:t>
            </a:r>
          </a:p>
          <a:p>
            <a:pPr marL="285750" indent="-285750">
              <a:buClr>
                <a:schemeClr val="accent1"/>
              </a:buClr>
              <a:buFont typeface="Arial" panose="020B0604020202020204" pitchFamily="34" charset="0"/>
              <a:buChar char="•"/>
            </a:pPr>
            <a:r>
              <a:rPr lang="en-US" sz="1700" b="1" u="sng" dirty="0"/>
              <a:t>Sleeping less than usual</a:t>
            </a:r>
          </a:p>
          <a:p>
            <a:pPr marL="285750" indent="-285750">
              <a:buClr>
                <a:schemeClr val="accent1"/>
              </a:buClr>
              <a:buFont typeface="Arial" panose="020B0604020202020204" pitchFamily="34" charset="0"/>
              <a:buChar char="•"/>
            </a:pPr>
            <a:r>
              <a:rPr lang="en-US" sz="1700" b="1" u="sng" dirty="0"/>
              <a:t>Trouble falling asleep</a:t>
            </a:r>
          </a:p>
          <a:p>
            <a:pPr marL="285750" indent="-285750">
              <a:buClr>
                <a:schemeClr val="accent1"/>
              </a:buClr>
              <a:buFont typeface="Arial" panose="020B0604020202020204" pitchFamily="34" charset="0"/>
              <a:buChar char="•"/>
            </a:pPr>
            <a:r>
              <a:rPr lang="en-US" sz="1700" dirty="0"/>
              <a:t>Irritability</a:t>
            </a:r>
          </a:p>
          <a:p>
            <a:pPr marL="285750" indent="-285750">
              <a:buClr>
                <a:schemeClr val="accent1"/>
              </a:buClr>
              <a:buFont typeface="Arial" panose="020B0604020202020204" pitchFamily="34" charset="0"/>
              <a:buChar char="•"/>
            </a:pPr>
            <a:r>
              <a:rPr lang="en-US" sz="1700" dirty="0"/>
              <a:t>Sadness</a:t>
            </a:r>
          </a:p>
          <a:p>
            <a:pPr marL="285750" indent="-285750">
              <a:buClr>
                <a:schemeClr val="accent1"/>
              </a:buClr>
              <a:buFont typeface="Arial" panose="020B0604020202020204" pitchFamily="34" charset="0"/>
              <a:buChar char="•"/>
            </a:pPr>
            <a:r>
              <a:rPr lang="en-US" sz="1700" dirty="0"/>
              <a:t>More emotional</a:t>
            </a:r>
          </a:p>
          <a:p>
            <a:pPr marL="285750" indent="-285750">
              <a:buClr>
                <a:schemeClr val="accent1"/>
              </a:buClr>
              <a:buFont typeface="Arial" panose="020B0604020202020204" pitchFamily="34" charset="0"/>
              <a:buChar char="•"/>
            </a:pPr>
            <a:r>
              <a:rPr lang="en-US" sz="1700" dirty="0"/>
              <a:t>Nervousness</a:t>
            </a:r>
          </a:p>
          <a:p>
            <a:endParaRPr lang="en-US" sz="1700" dirty="0"/>
          </a:p>
          <a:p>
            <a:endParaRPr lang="en-US" sz="1700" dirty="0"/>
          </a:p>
        </p:txBody>
      </p:sp>
      <p:sp>
        <p:nvSpPr>
          <p:cNvPr id="16" name="TextBox 15">
            <a:extLst>
              <a:ext uri="{FF2B5EF4-FFF2-40B4-BE49-F238E27FC236}">
                <a16:creationId xmlns:a16="http://schemas.microsoft.com/office/drawing/2014/main" id="{E4C90F3C-0DBE-77E9-772F-E9FAE4FA5282}"/>
              </a:ext>
            </a:extLst>
          </p:cNvPr>
          <p:cNvSpPr txBox="1"/>
          <p:nvPr/>
        </p:nvSpPr>
        <p:spPr>
          <a:xfrm>
            <a:off x="7786501" y="6136183"/>
            <a:ext cx="4421332" cy="461665"/>
          </a:xfrm>
          <a:prstGeom prst="rect">
            <a:avLst/>
          </a:prstGeom>
          <a:noFill/>
        </p:spPr>
        <p:txBody>
          <a:bodyPr wrap="square">
            <a:spAutoFit/>
          </a:bodyPr>
          <a:lstStyle/>
          <a:p>
            <a:pPr lvl="0"/>
            <a:r>
              <a:rPr lang="en-US" sz="1200" dirty="0" err="1"/>
              <a:t>Almasi</a:t>
            </a:r>
            <a:r>
              <a:rPr lang="en-US" sz="1200" dirty="0"/>
              <a:t> SJ, Wilson JJ. An Update on the Diagnosis and Management of Concussion. WMJ. 2012 111(1) 21-27</a:t>
            </a:r>
          </a:p>
        </p:txBody>
      </p:sp>
      <p:sp>
        <p:nvSpPr>
          <p:cNvPr id="17" name="TextBox 16">
            <a:extLst>
              <a:ext uri="{FF2B5EF4-FFF2-40B4-BE49-F238E27FC236}">
                <a16:creationId xmlns:a16="http://schemas.microsoft.com/office/drawing/2014/main" id="{A8EB6A59-C0FB-F90F-266B-4C682CB3FE97}"/>
              </a:ext>
            </a:extLst>
          </p:cNvPr>
          <p:cNvSpPr txBox="1"/>
          <p:nvPr/>
        </p:nvSpPr>
        <p:spPr>
          <a:xfrm>
            <a:off x="4232228" y="4945999"/>
            <a:ext cx="3274917" cy="646331"/>
          </a:xfrm>
          <a:prstGeom prst="rect">
            <a:avLst/>
          </a:prstGeom>
          <a:noFill/>
        </p:spPr>
        <p:txBody>
          <a:bodyPr wrap="square">
            <a:spAutoFit/>
          </a:bodyPr>
          <a:lstStyle/>
          <a:p>
            <a:r>
              <a:rPr lang="en-US" sz="1200" dirty="0"/>
              <a:t>Murphy, D.R.  (2000). </a:t>
            </a:r>
            <a:r>
              <a:rPr lang="en-US" sz="1200" i="1" dirty="0"/>
              <a:t>Conservative Management of Cervical Spine Syndromes</a:t>
            </a:r>
            <a:r>
              <a:rPr lang="en-US" sz="1200" dirty="0"/>
              <a:t>. New York: McGraw Hill</a:t>
            </a:r>
          </a:p>
        </p:txBody>
      </p:sp>
    </p:spTree>
    <p:extLst>
      <p:ext uri="{BB962C8B-B14F-4D97-AF65-F5344CB8AC3E}">
        <p14:creationId xmlns:p14="http://schemas.microsoft.com/office/powerpoint/2010/main" val="2016194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1229572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130E58-6179-6AA1-5330-B4EB8555A468}"/>
              </a:ext>
            </a:extLst>
          </p:cNvPr>
          <p:cNvSpPr>
            <a:spLocks noGrp="1"/>
          </p:cNvSpPr>
          <p:nvPr>
            <p:ph type="title"/>
          </p:nvPr>
        </p:nvSpPr>
        <p:spPr>
          <a:xfrm>
            <a:off x="804673" y="1445494"/>
            <a:ext cx="3616856" cy="2558335"/>
          </a:xfrm>
        </p:spPr>
        <p:txBody>
          <a:bodyPr anchor="ctr">
            <a:normAutofit/>
          </a:bodyPr>
          <a:lstStyle/>
          <a:p>
            <a:r>
              <a:rPr lang="en-US" sz="4000" dirty="0"/>
              <a:t>American Medical Society for Sports Medicine</a:t>
            </a:r>
            <a:endParaRPr lang="en-US" sz="4800" dirty="0"/>
          </a:p>
        </p:txBody>
      </p:sp>
      <p:sp>
        <p:nvSpPr>
          <p:cNvPr id="11" name="Freeform: Shape 10">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4ECD354-9756-85D2-6702-482C1FF991F2}"/>
              </a:ext>
            </a:extLst>
          </p:cNvPr>
          <p:cNvSpPr>
            <a:spLocks noGrp="1"/>
          </p:cNvSpPr>
          <p:nvPr>
            <p:ph idx="1"/>
          </p:nvPr>
        </p:nvSpPr>
        <p:spPr>
          <a:xfrm>
            <a:off x="6096000" y="1399032"/>
            <a:ext cx="5501834" cy="4471416"/>
          </a:xfrm>
        </p:spPr>
        <p:txBody>
          <a:bodyPr anchor="ctr">
            <a:normAutofit/>
          </a:bodyPr>
          <a:lstStyle/>
          <a:p>
            <a:pPr marL="0" indent="0">
              <a:buNone/>
            </a:pPr>
            <a:r>
              <a:rPr lang="en-US" sz="3600" b="1" u="sng" dirty="0">
                <a:solidFill>
                  <a:schemeClr val="bg1"/>
                </a:solidFill>
              </a:rPr>
              <a:t>“In the acute phase of a concussion manual therapy may be considered especially if there is concurrent neck pain”</a:t>
            </a:r>
          </a:p>
          <a:p>
            <a:pPr marL="0" indent="0">
              <a:buNone/>
            </a:pPr>
            <a:endParaRPr lang="en-US" sz="2400" b="1" u="sng" dirty="0">
              <a:solidFill>
                <a:schemeClr val="bg1"/>
              </a:solidFill>
            </a:endParaRPr>
          </a:p>
          <a:p>
            <a:pPr marL="0" indent="0">
              <a:buNone/>
            </a:pPr>
            <a:r>
              <a:rPr lang="en-US" sz="2400" dirty="0">
                <a:solidFill>
                  <a:schemeClr val="bg1"/>
                </a:solidFill>
              </a:rPr>
              <a:t>Harmon</a:t>
            </a:r>
            <a:r>
              <a:rPr lang="en-US" sz="2400" dirty="0"/>
              <a:t> </a:t>
            </a:r>
            <a:r>
              <a:rPr lang="en-US" sz="2400" dirty="0">
                <a:solidFill>
                  <a:schemeClr val="bg1"/>
                </a:solidFill>
              </a:rPr>
              <a:t>KG et al. American Medical Society for Sports Medicine Position Statement: Concussion in Sport. Clinical Journal  of Sports Medicine 2013; 23: 1-18 </a:t>
            </a:r>
          </a:p>
          <a:p>
            <a:pPr marL="0" indent="0">
              <a:buNone/>
            </a:pPr>
            <a:endParaRPr lang="en-US" sz="2200" dirty="0">
              <a:solidFill>
                <a:schemeClr val="bg1"/>
              </a:solidFill>
            </a:endParaRPr>
          </a:p>
        </p:txBody>
      </p:sp>
    </p:spTree>
    <p:extLst>
      <p:ext uri="{BB962C8B-B14F-4D97-AF65-F5344CB8AC3E}">
        <p14:creationId xmlns:p14="http://schemas.microsoft.com/office/powerpoint/2010/main" val="1603625508"/>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130E58-6179-6AA1-5330-B4EB8555A468}"/>
              </a:ext>
            </a:extLst>
          </p:cNvPr>
          <p:cNvSpPr>
            <a:spLocks noGrp="1"/>
          </p:cNvSpPr>
          <p:nvPr>
            <p:ph type="title"/>
          </p:nvPr>
        </p:nvSpPr>
        <p:spPr>
          <a:xfrm>
            <a:off x="804673" y="1445494"/>
            <a:ext cx="3616856" cy="2558335"/>
          </a:xfrm>
        </p:spPr>
        <p:txBody>
          <a:bodyPr anchor="ctr">
            <a:normAutofit fontScale="90000"/>
          </a:bodyPr>
          <a:lstStyle/>
          <a:p>
            <a:r>
              <a:rPr lang="en-US" sz="4800" dirty="0"/>
              <a:t>6</a:t>
            </a:r>
            <a:r>
              <a:rPr lang="en-US" sz="4800" baseline="30000" dirty="0"/>
              <a:t>th</a:t>
            </a:r>
            <a:r>
              <a:rPr lang="en-US" sz="4800" dirty="0"/>
              <a:t> International consensus statement on concussion in Sport</a:t>
            </a:r>
          </a:p>
        </p:txBody>
      </p:sp>
      <p:sp>
        <p:nvSpPr>
          <p:cNvPr id="7" name="TextBox 6">
            <a:extLst>
              <a:ext uri="{FF2B5EF4-FFF2-40B4-BE49-F238E27FC236}">
                <a16:creationId xmlns:a16="http://schemas.microsoft.com/office/drawing/2014/main" id="{D0F8C665-A32C-6E74-B321-3EE1BA74F271}"/>
              </a:ext>
            </a:extLst>
          </p:cNvPr>
          <p:cNvSpPr txBox="1"/>
          <p:nvPr/>
        </p:nvSpPr>
        <p:spPr>
          <a:xfrm>
            <a:off x="5866514" y="1292469"/>
            <a:ext cx="6097772" cy="4124206"/>
          </a:xfrm>
          <a:prstGeom prst="rect">
            <a:avLst/>
          </a:prstGeom>
          <a:noFill/>
        </p:spPr>
        <p:txBody>
          <a:bodyPr wrap="square">
            <a:spAutoFit/>
          </a:bodyPr>
          <a:lstStyle/>
          <a:p>
            <a:r>
              <a:rPr lang="en-US" sz="1800" dirty="0">
                <a:latin typeface="ClassicalGaramondBT"/>
                <a:ea typeface="Times New Roman" panose="02020603050405020304" pitchFamily="18" charset="0"/>
              </a:rPr>
              <a:t>R</a:t>
            </a:r>
            <a:r>
              <a:rPr lang="en-US" sz="1800" dirty="0">
                <a:effectLst/>
                <a:latin typeface="ClassicalGaramondBT"/>
                <a:ea typeface="Times New Roman" panose="02020603050405020304" pitchFamily="18" charset="0"/>
              </a:rPr>
              <a:t>eferral to clinicians with specialized knowledge and skills in concussion management should be considered for the targeted treatment of persisting symptoms. This may include the management of </a:t>
            </a:r>
            <a:r>
              <a:rPr lang="en-US" sz="1800" b="1" dirty="0">
                <a:effectLst/>
                <a:latin typeface="ClassicalGaramondBT"/>
                <a:ea typeface="Times New Roman" panose="02020603050405020304" pitchFamily="18" charset="0"/>
              </a:rPr>
              <a:t>cervicogenic symptoms</a:t>
            </a:r>
            <a:r>
              <a:rPr lang="en-US" sz="1800" dirty="0">
                <a:effectLst/>
                <a:latin typeface="ClassicalGaramondBT"/>
                <a:ea typeface="Times New Roman" panose="02020603050405020304" pitchFamily="18" charset="0"/>
              </a:rPr>
              <a:t>, migraine and headache, cognitive and psychological difficulties, balance disturbances, vestibular signs and oculomotor manifestations. </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Specialist clinicians should be used as part of a clinician network </a:t>
            </a:r>
          </a:p>
          <a:p>
            <a:pPr marL="457200" lvl="1"/>
            <a:r>
              <a:rPr lang="en-US" sz="1400" dirty="0">
                <a:effectLst/>
                <a:latin typeface="ClassicalGaramondBT"/>
                <a:ea typeface="Times New Roman" panose="02020603050405020304" pitchFamily="18" charset="0"/>
              </a:rPr>
              <a:t>may vary depending on the region, practice culture and local healthcare environment, and available areas of competency and expertise. </a:t>
            </a:r>
            <a:endParaRPr lang="en-US" sz="1400" dirty="0">
              <a:effectLst/>
              <a:latin typeface="Times New Roman" panose="02020603050405020304" pitchFamily="18" charset="0"/>
              <a:ea typeface="Times New Roman" panose="02020603050405020304" pitchFamily="18" charset="0"/>
            </a:endParaRPr>
          </a:p>
          <a:p>
            <a:pPr marL="0" marR="0"/>
            <a:r>
              <a:rPr lang="en-US" sz="1800" dirty="0">
                <a:effectLst/>
                <a:latin typeface="ClassicalGaramondBT"/>
                <a:ea typeface="Times New Roman" panose="02020603050405020304" pitchFamily="18" charset="0"/>
              </a:rPr>
              <a:t>This SRC clinician network may include sports medicine physicians, athletic trainers/therapists, physiotherapists, occupational therapists, </a:t>
            </a:r>
            <a:r>
              <a:rPr lang="en-US" sz="1800" b="1" dirty="0">
                <a:effectLst/>
                <a:latin typeface="ClassicalGaramondBT"/>
                <a:ea typeface="Times New Roman" panose="02020603050405020304" pitchFamily="18" charset="0"/>
              </a:rPr>
              <a:t>sports chiropractors</a:t>
            </a:r>
            <a:r>
              <a:rPr lang="en-US" sz="1800" dirty="0">
                <a:effectLst/>
                <a:latin typeface="ClassicalGaramondBT"/>
                <a:ea typeface="Times New Roman" panose="02020603050405020304" pitchFamily="18" charset="0"/>
              </a:rPr>
              <a:t>, neurologists, neurosurgeons, neuropsychologists, ophthalmologists, optometrists, physiatrists, psychologists and psychiatrists.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9138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0C9F4B4-B7AC-8117-3C70-1F13CCFD0BAA}"/>
              </a:ext>
            </a:extLst>
          </p:cNvPr>
          <p:cNvPicPr>
            <a:picLocks noChangeAspect="1"/>
          </p:cNvPicPr>
          <p:nvPr/>
        </p:nvPicPr>
        <p:blipFill>
          <a:blip r:embed="rId3"/>
          <a:stretch>
            <a:fillRect/>
          </a:stretch>
        </p:blipFill>
        <p:spPr>
          <a:xfrm>
            <a:off x="2047310" y="852128"/>
            <a:ext cx="8097380" cy="5153744"/>
          </a:xfrm>
          <a:prstGeom prst="rect">
            <a:avLst/>
          </a:prstGeom>
        </p:spPr>
      </p:pic>
    </p:spTree>
    <p:extLst>
      <p:ext uri="{BB962C8B-B14F-4D97-AF65-F5344CB8AC3E}">
        <p14:creationId xmlns:p14="http://schemas.microsoft.com/office/powerpoint/2010/main" val="461865128"/>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56BCC1E-9335-FB87-1B90-DC19DFB41F4D}"/>
              </a:ext>
            </a:extLst>
          </p:cNvPr>
          <p:cNvSpPr>
            <a:spLocks noGrp="1"/>
          </p:cNvSpPr>
          <p:nvPr>
            <p:ph idx="1"/>
          </p:nvPr>
        </p:nvSpPr>
        <p:spPr>
          <a:xfrm>
            <a:off x="838198" y="1956390"/>
            <a:ext cx="7322290" cy="3907465"/>
          </a:xfrm>
        </p:spPr>
        <p:txBody>
          <a:bodyPr anchor="t">
            <a:normAutofit/>
          </a:bodyPr>
          <a:lstStyle/>
          <a:p>
            <a:r>
              <a:rPr lang="en-US" sz="2400"/>
              <a:t>Our review adds new evidence to the Neck Pain Task Force and suggests that mobilization, manipulation, and clinical massage are effective interventions for the management of neck pain. </a:t>
            </a:r>
          </a:p>
          <a:p>
            <a:r>
              <a:rPr lang="en-US" sz="2400"/>
              <a:t>It also suggests that electroacupuncture, strain-counterstrain, relaxation massage</a:t>
            </a:r>
          </a:p>
          <a:p>
            <a:r>
              <a:rPr lang="en-US" sz="2400"/>
              <a:t>some passive physical modalities (heat, cold, diathermy, hydrotherapy, and ultrasound) are not effective and should not be used to manage neck pain.</a:t>
            </a:r>
          </a:p>
        </p:txBody>
      </p:sp>
    </p:spTree>
    <p:extLst>
      <p:ext uri="{BB962C8B-B14F-4D97-AF65-F5344CB8AC3E}">
        <p14:creationId xmlns:p14="http://schemas.microsoft.com/office/powerpoint/2010/main" val="3091558900"/>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6"/>
            <a:ext cx="7757694" cy="1288238"/>
          </a:xfrm>
        </p:spPr>
        <p:txBody>
          <a:bodyPr anchor="b">
            <a:normAutofit/>
          </a:bodyPr>
          <a:lstStyle/>
          <a:p>
            <a:r>
              <a:rPr lang="en-US" dirty="0"/>
              <a:t>Treatment for whiplash</a:t>
            </a:r>
          </a:p>
        </p:txBody>
      </p:sp>
      <p:sp>
        <p:nvSpPr>
          <p:cNvPr id="3" name="Content Placeholder 2"/>
          <p:cNvSpPr>
            <a:spLocks noGrp="1"/>
          </p:cNvSpPr>
          <p:nvPr>
            <p:ph sz="quarter" idx="1"/>
          </p:nvPr>
        </p:nvSpPr>
        <p:spPr>
          <a:xfrm>
            <a:off x="838198" y="1956390"/>
            <a:ext cx="7322290" cy="3907465"/>
          </a:xfrm>
        </p:spPr>
        <p:txBody>
          <a:bodyPr anchor="t">
            <a:normAutofit/>
          </a:bodyPr>
          <a:lstStyle/>
          <a:p>
            <a:pPr marL="0">
              <a:spcBef>
                <a:spcPts val="0"/>
              </a:spcBef>
              <a:spcAft>
                <a:spcPts val="1000"/>
              </a:spcAft>
            </a:pPr>
            <a:endParaRPr lang="en-US" sz="2400">
              <a:latin typeface="Calibri"/>
              <a:ea typeface="Calibri"/>
              <a:cs typeface="Times New Roman"/>
            </a:endParaRPr>
          </a:p>
          <a:p>
            <a:pPr marL="0">
              <a:spcBef>
                <a:spcPts val="0"/>
              </a:spcBef>
              <a:spcAft>
                <a:spcPts val="1000"/>
              </a:spcAft>
            </a:pPr>
            <a:r>
              <a:rPr lang="en-US" sz="2400">
                <a:ea typeface="Calibri"/>
                <a:cs typeface="Times New Roman"/>
              </a:rPr>
              <a:t>Quebec Task Force guidelines recommend early intervention for whiplash that includes mobilization, manipulation, and exercise in combination with limited use of medications </a:t>
            </a:r>
            <a:r>
              <a:rPr lang="en-US" sz="2400" baseline="-25000">
                <a:ea typeface="Calibri"/>
                <a:cs typeface="Times New Roman"/>
              </a:rPr>
              <a:t>30</a:t>
            </a:r>
            <a:r>
              <a:rPr lang="en-US" sz="2400">
                <a:ea typeface="Calibri"/>
                <a:cs typeface="Times New Roman"/>
              </a:rPr>
              <a:t>. </a:t>
            </a:r>
          </a:p>
          <a:p>
            <a:pPr marL="0">
              <a:spcBef>
                <a:spcPts val="0"/>
              </a:spcBef>
              <a:spcAft>
                <a:spcPts val="1000"/>
              </a:spcAft>
              <a:buNone/>
            </a:pPr>
            <a:endParaRPr lang="en-US" sz="2400">
              <a:ea typeface="Calibri"/>
              <a:cs typeface="Times New Roman"/>
            </a:endParaRPr>
          </a:p>
          <a:p>
            <a:pPr marL="0">
              <a:spcBef>
                <a:spcPts val="0"/>
              </a:spcBef>
              <a:spcAft>
                <a:spcPts val="1000"/>
              </a:spcAft>
            </a:pPr>
            <a:r>
              <a:rPr lang="en-US" sz="2400">
                <a:ea typeface="Calibri"/>
                <a:cs typeface="Times New Roman"/>
              </a:rPr>
              <a:t>These types of treatments have shown to be beneficial with whiplash injuries and neck pain </a:t>
            </a:r>
            <a:r>
              <a:rPr lang="en-US" sz="2400" baseline="-25000">
                <a:ea typeface="Calibri"/>
                <a:cs typeface="Times New Roman"/>
              </a:rPr>
              <a:t>34</a:t>
            </a:r>
            <a:r>
              <a:rPr lang="en-US" sz="2400">
                <a:ea typeface="Calibri"/>
                <a:cs typeface="Times New Roman"/>
              </a:rPr>
              <a:t>.</a:t>
            </a:r>
          </a:p>
          <a:p>
            <a:endParaRPr lang="en-US" sz="2400"/>
          </a:p>
        </p:txBody>
      </p:sp>
    </p:spTree>
    <p:extLst>
      <p:ext uri="{BB962C8B-B14F-4D97-AF65-F5344CB8AC3E}">
        <p14:creationId xmlns:p14="http://schemas.microsoft.com/office/powerpoint/2010/main" val="2243143834"/>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199D6A-69D7-7DC8-2512-2EC60496F697}"/>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Does it work?</a:t>
            </a:r>
          </a:p>
        </p:txBody>
      </p:sp>
    </p:spTree>
    <p:extLst>
      <p:ext uri="{BB962C8B-B14F-4D97-AF65-F5344CB8AC3E}">
        <p14:creationId xmlns:p14="http://schemas.microsoft.com/office/powerpoint/2010/main" val="11587052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EB4D3B-2D3A-16A3-A733-25C27F0CAFB5}"/>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endParaRPr lang="en-US" sz="5400">
              <a:solidFill>
                <a:schemeClr val="bg1">
                  <a:lumMod val="95000"/>
                  <a:lumOff val="5000"/>
                </a:schemeClr>
              </a:solidFill>
            </a:endParaRPr>
          </a:p>
        </p:txBody>
      </p:sp>
      <p:pic>
        <p:nvPicPr>
          <p:cNvPr id="5" name="Picture 4">
            <a:extLst>
              <a:ext uri="{FF2B5EF4-FFF2-40B4-BE49-F238E27FC236}">
                <a16:creationId xmlns:a16="http://schemas.microsoft.com/office/drawing/2014/main" id="{DC388231-9ACF-0EB0-4E53-39D56F10738F}"/>
              </a:ext>
            </a:extLst>
          </p:cNvPr>
          <p:cNvPicPr>
            <a:picLocks noChangeAspect="1"/>
          </p:cNvPicPr>
          <p:nvPr/>
        </p:nvPicPr>
        <p:blipFill>
          <a:blip r:embed="rId3"/>
          <a:stretch>
            <a:fillRect/>
          </a:stretch>
        </p:blipFill>
        <p:spPr>
          <a:xfrm>
            <a:off x="259042" y="0"/>
            <a:ext cx="11673915" cy="6858000"/>
          </a:xfrm>
          <a:prstGeom prst="rect">
            <a:avLst/>
          </a:prstGeom>
        </p:spPr>
      </p:pic>
    </p:spTree>
    <p:extLst>
      <p:ext uri="{BB962C8B-B14F-4D97-AF65-F5344CB8AC3E}">
        <p14:creationId xmlns:p14="http://schemas.microsoft.com/office/powerpoint/2010/main" val="89133925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1670846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EA82056-8D6B-8AB0-658C-83D7769F54DC}"/>
              </a:ext>
            </a:extLst>
          </p:cNvPr>
          <p:cNvPicPr>
            <a:picLocks noChangeAspect="1"/>
          </p:cNvPicPr>
          <p:nvPr/>
        </p:nvPicPr>
        <p:blipFill>
          <a:blip r:embed="rId3"/>
          <a:stretch>
            <a:fillRect/>
          </a:stretch>
        </p:blipFill>
        <p:spPr>
          <a:xfrm>
            <a:off x="344691" y="0"/>
            <a:ext cx="11502618" cy="6858000"/>
          </a:xfrm>
          <a:prstGeom prst="rect">
            <a:avLst/>
          </a:prstGeom>
        </p:spPr>
      </p:pic>
    </p:spTree>
    <p:extLst>
      <p:ext uri="{BB962C8B-B14F-4D97-AF65-F5344CB8AC3E}">
        <p14:creationId xmlns:p14="http://schemas.microsoft.com/office/powerpoint/2010/main" val="1860151230"/>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CA79E9C-14F4-A749-A6B9-46A3453550C9}"/>
              </a:ext>
            </a:extLst>
          </p:cNvPr>
          <p:cNvPicPr>
            <a:picLocks noChangeAspect="1"/>
          </p:cNvPicPr>
          <p:nvPr/>
        </p:nvPicPr>
        <p:blipFill>
          <a:blip r:embed="rId3"/>
          <a:stretch>
            <a:fillRect/>
          </a:stretch>
        </p:blipFill>
        <p:spPr>
          <a:xfrm>
            <a:off x="2611325" y="2103977"/>
            <a:ext cx="6969349" cy="2922375"/>
          </a:xfrm>
          <a:prstGeom prst="rect">
            <a:avLst/>
          </a:prstGeom>
        </p:spPr>
      </p:pic>
    </p:spTree>
    <p:extLst>
      <p:ext uri="{BB962C8B-B14F-4D97-AF65-F5344CB8AC3E}">
        <p14:creationId xmlns:p14="http://schemas.microsoft.com/office/powerpoint/2010/main" val="185033376"/>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A8D1EF-1E13-DE05-CF5B-947E2443FD34}"/>
              </a:ext>
            </a:extLst>
          </p:cNvPr>
          <p:cNvSpPr>
            <a:spLocks noGrp="1"/>
          </p:cNvSpPr>
          <p:nvPr>
            <p:ph type="title"/>
          </p:nvPr>
        </p:nvSpPr>
        <p:spPr>
          <a:xfrm>
            <a:off x="2311147" y="365760"/>
            <a:ext cx="7569706" cy="1288238"/>
          </a:xfrm>
        </p:spPr>
        <p:txBody>
          <a:bodyPr anchor="ctr">
            <a:normAutofit/>
          </a:bodyPr>
          <a:lstStyle/>
          <a:p>
            <a:pPr algn="ctr"/>
            <a:r>
              <a:rPr lang="en-US" dirty="0"/>
              <a:t>Study population</a:t>
            </a:r>
          </a:p>
        </p:txBody>
      </p:sp>
      <p:sp>
        <p:nvSpPr>
          <p:cNvPr id="3" name="Content Placeholder 2">
            <a:extLst>
              <a:ext uri="{FF2B5EF4-FFF2-40B4-BE49-F238E27FC236}">
                <a16:creationId xmlns:a16="http://schemas.microsoft.com/office/drawing/2014/main" id="{912F676C-A483-0186-0DB4-D106EA487C09}"/>
              </a:ext>
            </a:extLst>
          </p:cNvPr>
          <p:cNvSpPr>
            <a:spLocks noGrp="1"/>
          </p:cNvSpPr>
          <p:nvPr>
            <p:ph idx="1"/>
          </p:nvPr>
        </p:nvSpPr>
        <p:spPr>
          <a:xfrm>
            <a:off x="2165569" y="1956816"/>
            <a:ext cx="7860863" cy="4024884"/>
          </a:xfrm>
        </p:spPr>
        <p:txBody>
          <a:bodyPr anchor="t">
            <a:normAutofit/>
          </a:bodyPr>
          <a:lstStyle/>
          <a:p>
            <a:r>
              <a:rPr lang="en-US" sz="1600" dirty="0"/>
              <a:t>Referred from a </a:t>
            </a:r>
            <a:r>
              <a:rPr lang="en-US" sz="1600" dirty="0" err="1"/>
              <a:t>specialised</a:t>
            </a:r>
            <a:r>
              <a:rPr lang="en-US" sz="1600" dirty="0"/>
              <a:t> and multidisciplinary concussion service for the purpose of cervical spine assessment </a:t>
            </a:r>
          </a:p>
          <a:p>
            <a:r>
              <a:rPr lang="en-US" sz="1600" dirty="0"/>
              <a:t>Note that not all patients in this service are referred for cervical spine assessment, the decision to refer is based on an initial interview and triage by the multidisciplinary team. </a:t>
            </a:r>
          </a:p>
          <a:p>
            <a:r>
              <a:rPr lang="en-US" sz="2400" dirty="0"/>
              <a:t>46 referred patients identified</a:t>
            </a:r>
          </a:p>
          <a:p>
            <a:r>
              <a:rPr lang="en-US" sz="2400" dirty="0"/>
              <a:t>32 felt to have cervicogenic symptoms</a:t>
            </a:r>
          </a:p>
          <a:p>
            <a:r>
              <a:rPr lang="en-US" sz="2400" dirty="0"/>
              <a:t>14 referred to different clinic for treatment</a:t>
            </a:r>
          </a:p>
          <a:p>
            <a:r>
              <a:rPr lang="en-US" sz="2400" dirty="0"/>
              <a:t>1 not treated</a:t>
            </a:r>
          </a:p>
          <a:p>
            <a:r>
              <a:rPr lang="en-US" sz="2400" dirty="0"/>
              <a:t>1 did not return</a:t>
            </a:r>
          </a:p>
          <a:p>
            <a:r>
              <a:rPr lang="en-US" sz="2400" dirty="0"/>
              <a:t>21 treated and analyzed</a:t>
            </a:r>
          </a:p>
        </p:txBody>
      </p:sp>
    </p:spTree>
    <p:extLst>
      <p:ext uri="{BB962C8B-B14F-4D97-AF65-F5344CB8AC3E}">
        <p14:creationId xmlns:p14="http://schemas.microsoft.com/office/powerpoint/2010/main" val="1674759361"/>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9A9A071-838B-4FC5-2583-DCA3A1E269E2}"/>
              </a:ext>
            </a:extLst>
          </p:cNvPr>
          <p:cNvPicPr>
            <a:picLocks noChangeAspect="1"/>
          </p:cNvPicPr>
          <p:nvPr/>
        </p:nvPicPr>
        <p:blipFill>
          <a:blip r:embed="rId3"/>
          <a:stretch>
            <a:fillRect/>
          </a:stretch>
        </p:blipFill>
        <p:spPr>
          <a:xfrm>
            <a:off x="2071126" y="2204866"/>
            <a:ext cx="8049748" cy="2448267"/>
          </a:xfrm>
          <a:prstGeom prst="rect">
            <a:avLst/>
          </a:prstGeom>
        </p:spPr>
      </p:pic>
    </p:spTree>
    <p:extLst>
      <p:ext uri="{BB962C8B-B14F-4D97-AF65-F5344CB8AC3E}">
        <p14:creationId xmlns:p14="http://schemas.microsoft.com/office/powerpoint/2010/main" val="1479523296"/>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E265374-F049-52D9-B1FB-C8F69B62D369}"/>
              </a:ext>
            </a:extLst>
          </p:cNvPr>
          <p:cNvPicPr>
            <a:picLocks noChangeAspect="1"/>
          </p:cNvPicPr>
          <p:nvPr/>
        </p:nvPicPr>
        <p:blipFill>
          <a:blip r:embed="rId3"/>
          <a:stretch>
            <a:fillRect/>
          </a:stretch>
        </p:blipFill>
        <p:spPr>
          <a:xfrm>
            <a:off x="2233073" y="2281077"/>
            <a:ext cx="7725853" cy="2295845"/>
          </a:xfrm>
          <a:prstGeom prst="rect">
            <a:avLst/>
          </a:prstGeom>
        </p:spPr>
      </p:pic>
    </p:spTree>
    <p:extLst>
      <p:ext uri="{BB962C8B-B14F-4D97-AF65-F5344CB8AC3E}">
        <p14:creationId xmlns:p14="http://schemas.microsoft.com/office/powerpoint/2010/main" val="3818811141"/>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B7EA95E-8FDF-7062-6C68-4EC4B036A6C1}"/>
              </a:ext>
            </a:extLst>
          </p:cNvPr>
          <p:cNvSpPr txBox="1"/>
          <p:nvPr/>
        </p:nvSpPr>
        <p:spPr>
          <a:xfrm>
            <a:off x="2884602" y="1282045"/>
            <a:ext cx="6457361" cy="923330"/>
          </a:xfrm>
          <a:prstGeom prst="rect">
            <a:avLst/>
          </a:prstGeom>
          <a:noFill/>
        </p:spPr>
        <p:txBody>
          <a:bodyPr wrap="square" rtlCol="0">
            <a:spAutoFit/>
          </a:bodyPr>
          <a:lstStyle/>
          <a:p>
            <a:r>
              <a:rPr lang="en-US" dirty="0">
                <a:solidFill>
                  <a:schemeClr val="bg1"/>
                </a:solidFill>
              </a:rPr>
              <a:t>This is a long term follow up on 12 of the patients from the previous case series. </a:t>
            </a:r>
          </a:p>
          <a:p>
            <a:r>
              <a:rPr lang="en-US" dirty="0">
                <a:solidFill>
                  <a:schemeClr val="bg1"/>
                </a:solidFill>
              </a:rPr>
              <a:t> </a:t>
            </a:r>
          </a:p>
        </p:txBody>
      </p:sp>
      <p:pic>
        <p:nvPicPr>
          <p:cNvPr id="6" name="Picture 5">
            <a:extLst>
              <a:ext uri="{FF2B5EF4-FFF2-40B4-BE49-F238E27FC236}">
                <a16:creationId xmlns:a16="http://schemas.microsoft.com/office/drawing/2014/main" id="{C45815F0-DFA3-C12C-A382-FE59DA66ABEC}"/>
              </a:ext>
            </a:extLst>
          </p:cNvPr>
          <p:cNvPicPr>
            <a:picLocks noChangeAspect="1"/>
          </p:cNvPicPr>
          <p:nvPr/>
        </p:nvPicPr>
        <p:blipFill>
          <a:blip r:embed="rId3"/>
          <a:stretch>
            <a:fillRect/>
          </a:stretch>
        </p:blipFill>
        <p:spPr>
          <a:xfrm>
            <a:off x="2228310" y="3143210"/>
            <a:ext cx="7735380" cy="571580"/>
          </a:xfrm>
          <a:prstGeom prst="rect">
            <a:avLst/>
          </a:prstGeom>
        </p:spPr>
      </p:pic>
    </p:spTree>
    <p:extLst>
      <p:ext uri="{BB962C8B-B14F-4D97-AF65-F5344CB8AC3E}">
        <p14:creationId xmlns:p14="http://schemas.microsoft.com/office/powerpoint/2010/main" val="1508651186"/>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A17F4B6-83AE-91F6-4C16-41F80C759E46}"/>
              </a:ext>
            </a:extLst>
          </p:cNvPr>
          <p:cNvPicPr>
            <a:picLocks noChangeAspect="1"/>
          </p:cNvPicPr>
          <p:nvPr/>
        </p:nvPicPr>
        <p:blipFill>
          <a:blip r:embed="rId3"/>
          <a:stretch>
            <a:fillRect/>
          </a:stretch>
        </p:blipFill>
        <p:spPr>
          <a:xfrm>
            <a:off x="2957074" y="1552313"/>
            <a:ext cx="6277851" cy="3753374"/>
          </a:xfrm>
          <a:prstGeom prst="rect">
            <a:avLst/>
          </a:prstGeom>
        </p:spPr>
      </p:pic>
    </p:spTree>
    <p:extLst>
      <p:ext uri="{BB962C8B-B14F-4D97-AF65-F5344CB8AC3E}">
        <p14:creationId xmlns:p14="http://schemas.microsoft.com/office/powerpoint/2010/main" val="861204000"/>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3B792D-6AE0-24C3-6CED-9E392EB2BE8B}"/>
              </a:ext>
            </a:extLst>
          </p:cNvPr>
          <p:cNvSpPr>
            <a:spLocks noGrp="1"/>
          </p:cNvSpPr>
          <p:nvPr>
            <p:ph idx="1"/>
          </p:nvPr>
        </p:nvSpPr>
        <p:spPr>
          <a:xfrm>
            <a:off x="6096000" y="910760"/>
            <a:ext cx="5501834" cy="4193900"/>
          </a:xfrm>
        </p:spPr>
        <p:txBody>
          <a:bodyPr anchor="ctr">
            <a:normAutofit lnSpcReduction="10000"/>
          </a:bodyPr>
          <a:lstStyle/>
          <a:p>
            <a:r>
              <a:rPr lang="en-US" sz="2400" dirty="0">
                <a:solidFill>
                  <a:schemeClr val="bg1"/>
                </a:solidFill>
              </a:rPr>
              <a:t>Patients with persistent neck pain, headaches and/or dizziness following a sports related concussion.</a:t>
            </a:r>
          </a:p>
          <a:p>
            <a:r>
              <a:rPr lang="en-US" sz="2400" dirty="0">
                <a:solidFill>
                  <a:schemeClr val="bg1"/>
                </a:solidFill>
              </a:rPr>
              <a:t>The control group (15) received “standard physiotherapy”</a:t>
            </a:r>
          </a:p>
          <a:p>
            <a:r>
              <a:rPr lang="en-US" sz="2400" dirty="0">
                <a:solidFill>
                  <a:schemeClr val="bg1"/>
                </a:solidFill>
              </a:rPr>
              <a:t>The experimental group (15) also received “manual therapy and </a:t>
            </a:r>
            <a:r>
              <a:rPr lang="en-US" sz="2400" dirty="0" err="1">
                <a:solidFill>
                  <a:schemeClr val="bg1"/>
                </a:solidFill>
              </a:rPr>
              <a:t>cervicovestibular</a:t>
            </a:r>
            <a:r>
              <a:rPr lang="en-US" sz="2400" dirty="0">
                <a:solidFill>
                  <a:schemeClr val="bg1"/>
                </a:solidFill>
              </a:rPr>
              <a:t> </a:t>
            </a:r>
            <a:r>
              <a:rPr lang="en-US" sz="2400" dirty="0" err="1">
                <a:solidFill>
                  <a:schemeClr val="bg1"/>
                </a:solidFill>
              </a:rPr>
              <a:t>rehabilatation</a:t>
            </a:r>
            <a:r>
              <a:rPr lang="en-US" sz="2400" dirty="0">
                <a:solidFill>
                  <a:schemeClr val="bg1"/>
                </a:solidFill>
              </a:rPr>
              <a:t>”</a:t>
            </a:r>
          </a:p>
          <a:p>
            <a:r>
              <a:rPr lang="en-US" sz="2400" dirty="0">
                <a:solidFill>
                  <a:schemeClr val="bg1"/>
                </a:solidFill>
              </a:rPr>
              <a:t>Within 8 weeks 73% of patients in the </a:t>
            </a:r>
            <a:r>
              <a:rPr lang="en-US" sz="2400" dirty="0" err="1">
                <a:solidFill>
                  <a:schemeClr val="bg1"/>
                </a:solidFill>
              </a:rPr>
              <a:t>expirimental</a:t>
            </a:r>
            <a:r>
              <a:rPr lang="en-US" sz="2400" dirty="0">
                <a:solidFill>
                  <a:schemeClr val="bg1"/>
                </a:solidFill>
              </a:rPr>
              <a:t> group had been returned to play in comparison to 7% of the control group</a:t>
            </a:r>
          </a:p>
          <a:p>
            <a:pPr marL="0" indent="0">
              <a:buNone/>
            </a:pPr>
            <a:endParaRPr lang="en-US" sz="2200" dirty="0">
              <a:solidFill>
                <a:schemeClr val="bg1"/>
              </a:solidFill>
            </a:endParaRPr>
          </a:p>
        </p:txBody>
      </p:sp>
      <p:sp>
        <p:nvSpPr>
          <p:cNvPr id="7" name="TextBox 6">
            <a:extLst>
              <a:ext uri="{FF2B5EF4-FFF2-40B4-BE49-F238E27FC236}">
                <a16:creationId xmlns:a16="http://schemas.microsoft.com/office/drawing/2014/main" id="{BD67B8FD-4CF2-C5E1-0B7F-77EEACAF438F}"/>
              </a:ext>
            </a:extLst>
          </p:cNvPr>
          <p:cNvSpPr txBox="1"/>
          <p:nvPr/>
        </p:nvSpPr>
        <p:spPr>
          <a:xfrm>
            <a:off x="5870359" y="5592932"/>
            <a:ext cx="6094520" cy="923330"/>
          </a:xfrm>
          <a:prstGeom prst="rect">
            <a:avLst/>
          </a:prstGeom>
          <a:noFill/>
        </p:spPr>
        <p:txBody>
          <a:bodyPr wrap="square">
            <a:spAutoFit/>
          </a:bodyPr>
          <a:lstStyle/>
          <a:p>
            <a:r>
              <a:rPr lang="en-US" dirty="0">
                <a:solidFill>
                  <a:schemeClr val="bg1"/>
                </a:solidFill>
              </a:rPr>
              <a:t>Schneider et al. </a:t>
            </a:r>
            <a:r>
              <a:rPr lang="en-US" dirty="0" err="1">
                <a:solidFill>
                  <a:schemeClr val="bg1"/>
                </a:solidFill>
              </a:rPr>
              <a:t>Cervicovestibular</a:t>
            </a:r>
            <a:r>
              <a:rPr lang="en-US" dirty="0">
                <a:solidFill>
                  <a:schemeClr val="bg1"/>
                </a:solidFill>
              </a:rPr>
              <a:t> rehabilitation in sport-related concussion: a </a:t>
            </a:r>
            <a:r>
              <a:rPr lang="en-US" dirty="0" err="1">
                <a:solidFill>
                  <a:schemeClr val="bg1"/>
                </a:solidFill>
              </a:rPr>
              <a:t>randomised</a:t>
            </a:r>
            <a:r>
              <a:rPr lang="en-US" dirty="0">
                <a:solidFill>
                  <a:schemeClr val="bg1"/>
                </a:solidFill>
              </a:rPr>
              <a:t> controlled trial. Br J Sports med 2014 1294-1298</a:t>
            </a:r>
          </a:p>
        </p:txBody>
      </p:sp>
    </p:spTree>
    <p:extLst>
      <p:ext uri="{BB962C8B-B14F-4D97-AF65-F5344CB8AC3E}">
        <p14:creationId xmlns:p14="http://schemas.microsoft.com/office/powerpoint/2010/main" val="2895494941"/>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descr="Graphical user interface, text, application&#10;&#10;Description automatically generated">
            <a:extLst>
              <a:ext uri="{FF2B5EF4-FFF2-40B4-BE49-F238E27FC236}">
                <a16:creationId xmlns:a16="http://schemas.microsoft.com/office/drawing/2014/main" id="{6442E099-111A-4679-E1E6-0E19FE9E86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3377" y="296375"/>
            <a:ext cx="4297363" cy="2091255"/>
          </a:xfrm>
        </p:spPr>
      </p:pic>
      <p:cxnSp>
        <p:nvCxnSpPr>
          <p:cNvPr id="22" name="Straight Connector 18">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6" name="Content Placeholder 15" descr="Table&#10;&#10;Description automatically generated">
            <a:extLst>
              <a:ext uri="{FF2B5EF4-FFF2-40B4-BE49-F238E27FC236}">
                <a16:creationId xmlns:a16="http://schemas.microsoft.com/office/drawing/2014/main" id="{799FDCE4-2F0B-8D72-6595-9C98294D9D9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941164" y="2788043"/>
            <a:ext cx="8766262" cy="3596414"/>
          </a:xfrm>
        </p:spPr>
      </p:pic>
      <p:sp>
        <p:nvSpPr>
          <p:cNvPr id="18" name="Oval 17">
            <a:extLst>
              <a:ext uri="{FF2B5EF4-FFF2-40B4-BE49-F238E27FC236}">
                <a16:creationId xmlns:a16="http://schemas.microsoft.com/office/drawing/2014/main" id="{6512FC49-936D-845B-1905-13A8312896AD}"/>
              </a:ext>
            </a:extLst>
          </p:cNvPr>
          <p:cNvSpPr/>
          <p:nvPr/>
        </p:nvSpPr>
        <p:spPr>
          <a:xfrm>
            <a:off x="2961596" y="4723441"/>
            <a:ext cx="6268808" cy="4939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434683"/>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3573617E-F1E4-85AC-52B6-F073D6B9C804}"/>
              </a:ext>
            </a:extLst>
          </p:cNvPr>
          <p:cNvPicPr>
            <a:picLocks noChangeAspect="1"/>
          </p:cNvPicPr>
          <p:nvPr/>
        </p:nvPicPr>
        <p:blipFill>
          <a:blip r:embed="rId3"/>
          <a:stretch>
            <a:fillRect/>
          </a:stretch>
        </p:blipFill>
        <p:spPr>
          <a:xfrm>
            <a:off x="643467" y="1875028"/>
            <a:ext cx="10905066" cy="3107944"/>
          </a:xfrm>
          <a:prstGeom prst="rect">
            <a:avLst/>
          </a:prstGeom>
        </p:spPr>
      </p:pic>
    </p:spTree>
    <p:extLst>
      <p:ext uri="{BB962C8B-B14F-4D97-AF65-F5344CB8AC3E}">
        <p14:creationId xmlns:p14="http://schemas.microsoft.com/office/powerpoint/2010/main" val="103985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D904A49-4621-08AF-5A6F-51D8B2D36A23}"/>
              </a:ext>
            </a:extLst>
          </p:cNvPr>
          <p:cNvPicPr>
            <a:picLocks noChangeAspect="1"/>
          </p:cNvPicPr>
          <p:nvPr/>
        </p:nvPicPr>
        <p:blipFill>
          <a:blip r:embed="rId3"/>
          <a:stretch>
            <a:fillRect/>
          </a:stretch>
        </p:blipFill>
        <p:spPr>
          <a:xfrm>
            <a:off x="2450952" y="2196017"/>
            <a:ext cx="7290095" cy="2465966"/>
          </a:xfrm>
          <a:prstGeom prst="rect">
            <a:avLst/>
          </a:prstGeom>
        </p:spPr>
      </p:pic>
      <p:sp>
        <p:nvSpPr>
          <p:cNvPr id="2" name="TextBox 1">
            <a:extLst>
              <a:ext uri="{FF2B5EF4-FFF2-40B4-BE49-F238E27FC236}">
                <a16:creationId xmlns:a16="http://schemas.microsoft.com/office/drawing/2014/main" id="{90176E21-C477-CC76-53B9-16D54D2EA94D}"/>
              </a:ext>
            </a:extLst>
          </p:cNvPr>
          <p:cNvSpPr txBox="1"/>
          <p:nvPr/>
        </p:nvSpPr>
        <p:spPr>
          <a:xfrm>
            <a:off x="2450952" y="1093076"/>
            <a:ext cx="7420303" cy="830997"/>
          </a:xfrm>
          <a:prstGeom prst="rect">
            <a:avLst/>
          </a:prstGeom>
          <a:noFill/>
        </p:spPr>
        <p:txBody>
          <a:bodyPr wrap="square" rtlCol="0">
            <a:spAutoFit/>
          </a:bodyPr>
          <a:lstStyle/>
          <a:p>
            <a:pPr algn="ctr"/>
            <a:r>
              <a:rPr lang="en-US" sz="4800" b="1" dirty="0">
                <a:solidFill>
                  <a:schemeClr val="bg1"/>
                </a:solidFill>
              </a:rPr>
              <a:t>Why is this class needed?</a:t>
            </a:r>
          </a:p>
        </p:txBody>
      </p:sp>
    </p:spTree>
    <p:extLst>
      <p:ext uri="{BB962C8B-B14F-4D97-AF65-F5344CB8AC3E}">
        <p14:creationId xmlns:p14="http://schemas.microsoft.com/office/powerpoint/2010/main" val="2402475874"/>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50E6C-884B-F27E-7A1F-690E329A7795}"/>
              </a:ext>
            </a:extLst>
          </p:cNvPr>
          <p:cNvSpPr>
            <a:spLocks noGrp="1"/>
          </p:cNvSpPr>
          <p:nvPr>
            <p:ph type="title"/>
          </p:nvPr>
        </p:nvSpPr>
        <p:spPr>
          <a:xfrm>
            <a:off x="2311147" y="365760"/>
            <a:ext cx="7569706" cy="1288238"/>
          </a:xfrm>
        </p:spPr>
        <p:txBody>
          <a:bodyPr anchor="ctr">
            <a:normAutofit/>
          </a:bodyPr>
          <a:lstStyle/>
          <a:p>
            <a:pPr algn="ctr"/>
            <a:r>
              <a:rPr lang="en-US" dirty="0"/>
              <a:t>What should be done</a:t>
            </a:r>
          </a:p>
        </p:txBody>
      </p:sp>
      <p:sp>
        <p:nvSpPr>
          <p:cNvPr id="3" name="Content Placeholder 2">
            <a:extLst>
              <a:ext uri="{FF2B5EF4-FFF2-40B4-BE49-F238E27FC236}">
                <a16:creationId xmlns:a16="http://schemas.microsoft.com/office/drawing/2014/main" id="{754C9469-5F2B-E2B6-28FC-A790B3207959}"/>
              </a:ext>
            </a:extLst>
          </p:cNvPr>
          <p:cNvSpPr>
            <a:spLocks noGrp="1"/>
          </p:cNvSpPr>
          <p:nvPr>
            <p:ph idx="1"/>
          </p:nvPr>
        </p:nvSpPr>
        <p:spPr>
          <a:xfrm>
            <a:off x="2165569" y="1956816"/>
            <a:ext cx="7860863" cy="4024884"/>
          </a:xfrm>
        </p:spPr>
        <p:txBody>
          <a:bodyPr anchor="t">
            <a:normAutofit lnSpcReduction="10000"/>
          </a:bodyPr>
          <a:lstStyle/>
          <a:p>
            <a:r>
              <a:rPr lang="en-US" sz="2400" dirty="0"/>
              <a:t>Physical exam</a:t>
            </a:r>
          </a:p>
          <a:p>
            <a:pPr lvl="1"/>
            <a:r>
              <a:rPr lang="en-US" sz="2000" dirty="0"/>
              <a:t>Rule out more serious cervical spine injury</a:t>
            </a:r>
          </a:p>
          <a:p>
            <a:pPr lvl="2"/>
            <a:r>
              <a:rPr lang="en-US" sz="1600" dirty="0"/>
              <a:t>Step off deformity</a:t>
            </a:r>
          </a:p>
          <a:p>
            <a:pPr lvl="2"/>
            <a:r>
              <a:rPr lang="en-US" sz="1600" dirty="0"/>
              <a:t>Alar ligament stress test</a:t>
            </a:r>
          </a:p>
          <a:p>
            <a:pPr lvl="2"/>
            <a:r>
              <a:rPr lang="en-US" sz="1600" dirty="0"/>
              <a:t>Point tenderness</a:t>
            </a:r>
          </a:p>
          <a:p>
            <a:pPr lvl="2"/>
            <a:r>
              <a:rPr lang="en-US" sz="1600" dirty="0"/>
              <a:t>Severe muscle guarding</a:t>
            </a:r>
          </a:p>
          <a:p>
            <a:pPr lvl="1"/>
            <a:r>
              <a:rPr lang="en-US" sz="2000" dirty="0"/>
              <a:t>Cranial nerve examination</a:t>
            </a:r>
          </a:p>
          <a:p>
            <a:pPr lvl="1"/>
            <a:r>
              <a:rPr lang="en-US" sz="2000" dirty="0"/>
              <a:t>Neuromotor examination</a:t>
            </a:r>
          </a:p>
          <a:p>
            <a:pPr lvl="2"/>
            <a:r>
              <a:rPr lang="en-US" sz="1600" dirty="0"/>
              <a:t>Muscle stretch reflexes BUE and BLE</a:t>
            </a:r>
          </a:p>
          <a:p>
            <a:pPr lvl="2"/>
            <a:r>
              <a:rPr lang="en-US" sz="1600" dirty="0"/>
              <a:t>Myotomes BUE and BLE</a:t>
            </a:r>
          </a:p>
          <a:p>
            <a:pPr lvl="2"/>
            <a:r>
              <a:rPr lang="en-US" sz="1600" dirty="0" err="1"/>
              <a:t>Demratomes</a:t>
            </a:r>
            <a:r>
              <a:rPr lang="en-US" sz="1600" dirty="0"/>
              <a:t> BUE and BLE</a:t>
            </a:r>
          </a:p>
          <a:p>
            <a:pPr lvl="2"/>
            <a:r>
              <a:rPr lang="en-US" sz="1600" dirty="0"/>
              <a:t>Pathologic reflexes</a:t>
            </a:r>
          </a:p>
          <a:p>
            <a:pPr lvl="1"/>
            <a:r>
              <a:rPr lang="en-US" sz="2000" dirty="0"/>
              <a:t>Patient reported outcome measures (PCSS)</a:t>
            </a:r>
          </a:p>
          <a:p>
            <a:pPr lvl="1"/>
            <a:r>
              <a:rPr lang="en-US" sz="2000" dirty="0"/>
              <a:t>Buffalo Concussion treadmill test?</a:t>
            </a:r>
          </a:p>
          <a:p>
            <a:pPr lvl="1"/>
            <a:endParaRPr lang="en-US" sz="2000" dirty="0"/>
          </a:p>
        </p:txBody>
      </p:sp>
    </p:spTree>
    <p:extLst>
      <p:ext uri="{BB962C8B-B14F-4D97-AF65-F5344CB8AC3E}">
        <p14:creationId xmlns:p14="http://schemas.microsoft.com/office/powerpoint/2010/main" val="1526793082"/>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79B9BC-080E-E758-D897-86CB905D4E86}"/>
              </a:ext>
            </a:extLst>
          </p:cNvPr>
          <p:cNvSpPr>
            <a:spLocks noGrp="1"/>
          </p:cNvSpPr>
          <p:nvPr>
            <p:ph type="title"/>
          </p:nvPr>
        </p:nvSpPr>
        <p:spPr>
          <a:xfrm>
            <a:off x="2311147" y="365760"/>
            <a:ext cx="7569706" cy="1288238"/>
          </a:xfrm>
        </p:spPr>
        <p:txBody>
          <a:bodyPr anchor="ctr">
            <a:normAutofit/>
          </a:bodyPr>
          <a:lstStyle/>
          <a:p>
            <a:pPr algn="ctr"/>
            <a:r>
              <a:rPr lang="en-US" dirty="0"/>
              <a:t>What should be done?</a:t>
            </a:r>
          </a:p>
        </p:txBody>
      </p:sp>
      <p:sp>
        <p:nvSpPr>
          <p:cNvPr id="3" name="Content Placeholder 2">
            <a:extLst>
              <a:ext uri="{FF2B5EF4-FFF2-40B4-BE49-F238E27FC236}">
                <a16:creationId xmlns:a16="http://schemas.microsoft.com/office/drawing/2014/main" id="{1B5553B5-E3F1-6CBB-D34A-5ED26777EC4B}"/>
              </a:ext>
            </a:extLst>
          </p:cNvPr>
          <p:cNvSpPr>
            <a:spLocks noGrp="1"/>
          </p:cNvSpPr>
          <p:nvPr>
            <p:ph idx="1"/>
          </p:nvPr>
        </p:nvSpPr>
        <p:spPr>
          <a:xfrm>
            <a:off x="2165569" y="1956816"/>
            <a:ext cx="7860863" cy="4024884"/>
          </a:xfrm>
        </p:spPr>
        <p:txBody>
          <a:bodyPr anchor="t">
            <a:normAutofit/>
          </a:bodyPr>
          <a:lstStyle/>
          <a:p>
            <a:r>
              <a:rPr lang="en-US" sz="2400" dirty="0"/>
              <a:t>Physical exam continued</a:t>
            </a:r>
          </a:p>
          <a:p>
            <a:pPr lvl="1"/>
            <a:r>
              <a:rPr lang="en-US" sz="2000" dirty="0"/>
              <a:t>ROM</a:t>
            </a:r>
          </a:p>
          <a:p>
            <a:pPr lvl="1"/>
            <a:r>
              <a:rPr lang="en-US" sz="2000" dirty="0"/>
              <a:t>Assess stiffness</a:t>
            </a:r>
          </a:p>
          <a:p>
            <a:r>
              <a:rPr lang="en-US" sz="2400" dirty="0"/>
              <a:t>Treatment</a:t>
            </a:r>
          </a:p>
          <a:p>
            <a:pPr lvl="1"/>
            <a:r>
              <a:rPr lang="en-US" sz="2000" dirty="0"/>
              <a:t>Manual therapy/manipulation</a:t>
            </a:r>
          </a:p>
          <a:p>
            <a:pPr lvl="1"/>
            <a:r>
              <a:rPr lang="en-US" sz="2000" dirty="0"/>
              <a:t>Stretching</a:t>
            </a:r>
          </a:p>
          <a:p>
            <a:pPr lvl="1"/>
            <a:r>
              <a:rPr lang="en-US" sz="2000" dirty="0"/>
              <a:t>Strengthening exercises</a:t>
            </a:r>
          </a:p>
        </p:txBody>
      </p:sp>
    </p:spTree>
    <p:extLst>
      <p:ext uri="{BB962C8B-B14F-4D97-AF65-F5344CB8AC3E}">
        <p14:creationId xmlns:p14="http://schemas.microsoft.com/office/powerpoint/2010/main" val="4198454870"/>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1524000" y="0"/>
            <a:ext cx="9144000" cy="6858000"/>
          </a:xfrm>
          <a:prstGeom prst="rect">
            <a:avLst/>
          </a:prstGeom>
        </p:spPr>
      </p:pic>
    </p:spTree>
    <p:extLst>
      <p:ext uri="{BB962C8B-B14F-4D97-AF65-F5344CB8AC3E}">
        <p14:creationId xmlns:p14="http://schemas.microsoft.com/office/powerpoint/2010/main" val="1074805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text&#10;&#10;Description automatically generated">
            <a:extLst>
              <a:ext uri="{FF2B5EF4-FFF2-40B4-BE49-F238E27FC236}">
                <a16:creationId xmlns:a16="http://schemas.microsoft.com/office/drawing/2014/main" id="{487CECE1-7C04-BBB1-DF72-37EF2D670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111675"/>
            <a:ext cx="10905066" cy="4634650"/>
          </a:xfrm>
          <a:prstGeom prst="rect">
            <a:avLst/>
          </a:prstGeom>
        </p:spPr>
      </p:pic>
      <p:pic>
        <p:nvPicPr>
          <p:cNvPr id="5" name="Picture 4" descr="A green sign with white text&#10;&#10;Description automatically generated">
            <a:extLst>
              <a:ext uri="{FF2B5EF4-FFF2-40B4-BE49-F238E27FC236}">
                <a16:creationId xmlns:a16="http://schemas.microsoft.com/office/drawing/2014/main" id="{163B561E-E8A8-B8A4-0E6E-A8FB77D97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950" y="654475"/>
            <a:ext cx="3594100" cy="914400"/>
          </a:xfrm>
          <a:prstGeom prst="rect">
            <a:avLst/>
          </a:prstGeom>
        </p:spPr>
      </p:pic>
    </p:spTree>
    <p:extLst>
      <p:ext uri="{BB962C8B-B14F-4D97-AF65-F5344CB8AC3E}">
        <p14:creationId xmlns:p14="http://schemas.microsoft.com/office/powerpoint/2010/main" val="147489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7665A5-17AB-A4FE-F401-1022B34AF3B1}"/>
              </a:ext>
            </a:extLst>
          </p:cNvPr>
          <p:cNvSpPr>
            <a:spLocks noGrp="1"/>
          </p:cNvSpPr>
          <p:nvPr>
            <p:ph type="title"/>
          </p:nvPr>
        </p:nvSpPr>
        <p:spPr>
          <a:xfrm>
            <a:off x="804671" y="365125"/>
            <a:ext cx="3405821" cy="3117038"/>
          </a:xfrm>
        </p:spPr>
        <p:txBody>
          <a:bodyPr anchor="ctr">
            <a:normAutofit fontScale="90000"/>
          </a:bodyPr>
          <a:lstStyle/>
          <a:p>
            <a:r>
              <a:rPr lang="en-US" b="1" baseline="30000" dirty="0"/>
              <a:t>6</a:t>
            </a:r>
            <a:r>
              <a:rPr lang="en-US" sz="4400" b="1" baseline="30000" dirty="0"/>
              <a:t>th</a:t>
            </a:r>
            <a:r>
              <a:rPr lang="en-US" sz="4400" b="1" dirty="0"/>
              <a:t> international conference on concussion in sport (2022)</a:t>
            </a:r>
            <a:endParaRPr lang="en-US" b="1" dirty="0"/>
          </a:p>
        </p:txBody>
      </p:sp>
      <p:sp>
        <p:nvSpPr>
          <p:cNvPr id="3" name="Content Placeholder 2">
            <a:extLst>
              <a:ext uri="{FF2B5EF4-FFF2-40B4-BE49-F238E27FC236}">
                <a16:creationId xmlns:a16="http://schemas.microsoft.com/office/drawing/2014/main" id="{CF4F71E2-755F-E7C5-F91A-AFAA6414E9D9}"/>
              </a:ext>
            </a:extLst>
          </p:cNvPr>
          <p:cNvSpPr>
            <a:spLocks noGrp="1"/>
          </p:cNvSpPr>
          <p:nvPr>
            <p:ph idx="1"/>
          </p:nvPr>
        </p:nvSpPr>
        <p:spPr>
          <a:xfrm>
            <a:off x="6374219" y="994145"/>
            <a:ext cx="5156364" cy="4832498"/>
          </a:xfrm>
        </p:spPr>
        <p:txBody>
          <a:bodyPr anchor="ctr">
            <a:normAutofit/>
          </a:bodyPr>
          <a:lstStyle/>
          <a:p>
            <a:r>
              <a:rPr lang="en-US" sz="1600" dirty="0"/>
              <a:t>SRCs can result in diverse symptoms and problems and can be associated with concurrent injury to the cervical spine and peripheral vestibular system. </a:t>
            </a:r>
          </a:p>
          <a:p>
            <a:r>
              <a:rPr lang="en-US" sz="1600" dirty="0"/>
              <a:t>The literature has not evaluated early interventions, as most individuals recover in 10–14 days. </a:t>
            </a:r>
          </a:p>
          <a:p>
            <a:r>
              <a:rPr lang="en-US" sz="1600" dirty="0"/>
              <a:t>A variety of treatments may be required for ongoing or persistent symptoms and impairments following injury. </a:t>
            </a:r>
          </a:p>
          <a:p>
            <a:r>
              <a:rPr lang="en-US" sz="1600" dirty="0"/>
              <a:t>The data support interventions including psychological, cervical and vestibular rehabilitation.</a:t>
            </a:r>
            <a:endParaRPr lang="en-US" sz="2100" dirty="0"/>
          </a:p>
        </p:txBody>
      </p:sp>
    </p:spTree>
    <p:extLst>
      <p:ext uri="{BB962C8B-B14F-4D97-AF65-F5344CB8AC3E}">
        <p14:creationId xmlns:p14="http://schemas.microsoft.com/office/powerpoint/2010/main" val="3146102767"/>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3A69DD-EB52-A821-7346-2196B2640A09}"/>
              </a:ext>
            </a:extLst>
          </p:cNvPr>
          <p:cNvSpPr>
            <a:spLocks noGrp="1"/>
          </p:cNvSpPr>
          <p:nvPr>
            <p:ph type="title"/>
          </p:nvPr>
        </p:nvSpPr>
        <p:spPr>
          <a:xfrm>
            <a:off x="2311147" y="365760"/>
            <a:ext cx="7569706" cy="1288238"/>
          </a:xfrm>
        </p:spPr>
        <p:txBody>
          <a:bodyPr anchor="ctr">
            <a:normAutofit/>
          </a:bodyPr>
          <a:lstStyle/>
          <a:p>
            <a:pPr algn="ctr"/>
            <a:r>
              <a:rPr lang="en-US" dirty="0"/>
              <a:t>11 Rs</a:t>
            </a:r>
          </a:p>
        </p:txBody>
      </p:sp>
      <p:sp>
        <p:nvSpPr>
          <p:cNvPr id="3" name="Content Placeholder 2">
            <a:extLst>
              <a:ext uri="{FF2B5EF4-FFF2-40B4-BE49-F238E27FC236}">
                <a16:creationId xmlns:a16="http://schemas.microsoft.com/office/drawing/2014/main" id="{FACDB861-8820-043E-EF28-E7E89D15561B}"/>
              </a:ext>
            </a:extLst>
          </p:cNvPr>
          <p:cNvSpPr>
            <a:spLocks noGrp="1"/>
          </p:cNvSpPr>
          <p:nvPr>
            <p:ph idx="1"/>
          </p:nvPr>
        </p:nvSpPr>
        <p:spPr>
          <a:xfrm>
            <a:off x="1757233" y="1504871"/>
            <a:ext cx="3760698" cy="4024884"/>
          </a:xfrm>
        </p:spPr>
        <p:txBody>
          <a:bodyPr anchor="t">
            <a:normAutofit lnSpcReduction="10000"/>
          </a:bodyPr>
          <a:lstStyle/>
          <a:p>
            <a:r>
              <a:rPr lang="en-US" sz="3600" dirty="0"/>
              <a:t>Recognize</a:t>
            </a:r>
          </a:p>
          <a:p>
            <a:r>
              <a:rPr lang="en-US" sz="3600" dirty="0"/>
              <a:t>Reduce</a:t>
            </a:r>
          </a:p>
          <a:p>
            <a:r>
              <a:rPr lang="en-US" sz="3600" dirty="0"/>
              <a:t>Remove</a:t>
            </a:r>
          </a:p>
          <a:p>
            <a:r>
              <a:rPr lang="en-US" sz="3600" dirty="0"/>
              <a:t>Re-Evaluate</a:t>
            </a:r>
          </a:p>
          <a:p>
            <a:r>
              <a:rPr lang="en-US" sz="3600" dirty="0"/>
              <a:t>Rest and Exercise</a:t>
            </a:r>
          </a:p>
          <a:p>
            <a:r>
              <a:rPr lang="en-US" sz="3600" dirty="0"/>
              <a:t>Refer</a:t>
            </a:r>
          </a:p>
          <a:p>
            <a:r>
              <a:rPr lang="en-US" sz="3600" dirty="0"/>
              <a:t>Rehabilitation</a:t>
            </a:r>
          </a:p>
        </p:txBody>
      </p:sp>
      <p:sp>
        <p:nvSpPr>
          <p:cNvPr id="4" name="TextBox 3">
            <a:extLst>
              <a:ext uri="{FF2B5EF4-FFF2-40B4-BE49-F238E27FC236}">
                <a16:creationId xmlns:a16="http://schemas.microsoft.com/office/drawing/2014/main" id="{8A51068F-2BF1-F2B6-17BF-BF9EBA72E4E0}"/>
              </a:ext>
            </a:extLst>
          </p:cNvPr>
          <p:cNvSpPr txBox="1"/>
          <p:nvPr/>
        </p:nvSpPr>
        <p:spPr>
          <a:xfrm>
            <a:off x="6148639" y="1443841"/>
            <a:ext cx="4277710" cy="3970318"/>
          </a:xfrm>
          <a:prstGeom prst="rect">
            <a:avLst/>
          </a:prstGeom>
          <a:noFill/>
        </p:spPr>
        <p:txBody>
          <a:bodyPr wrap="square" rtlCol="0">
            <a:spAutoFit/>
          </a:bodyPr>
          <a:lstStyle/>
          <a:p>
            <a:pPr marL="571500" indent="-571500">
              <a:buFont typeface="Arial" panose="020B0604020202020204" pitchFamily="34" charset="0"/>
              <a:buChar char="•"/>
            </a:pPr>
            <a:r>
              <a:rPr lang="en-US" sz="3600" dirty="0"/>
              <a:t>Recovery</a:t>
            </a:r>
          </a:p>
          <a:p>
            <a:pPr marL="571500" indent="-571500">
              <a:buFont typeface="Arial" panose="020B0604020202020204" pitchFamily="34" charset="0"/>
              <a:buChar char="•"/>
            </a:pPr>
            <a:r>
              <a:rPr lang="en-US" sz="3600" dirty="0"/>
              <a:t>Return-To-Learn</a:t>
            </a:r>
          </a:p>
          <a:p>
            <a:pPr marL="571500" indent="-571500">
              <a:buFont typeface="Arial" panose="020B0604020202020204" pitchFamily="34" charset="0"/>
              <a:buChar char="•"/>
            </a:pPr>
            <a:r>
              <a:rPr lang="en-US" sz="3600" dirty="0"/>
              <a:t>Return-To-Sport</a:t>
            </a:r>
          </a:p>
          <a:p>
            <a:pPr marL="571500" indent="-571500">
              <a:buFont typeface="Arial" panose="020B0604020202020204" pitchFamily="34" charset="0"/>
              <a:buChar char="•"/>
            </a:pPr>
            <a:r>
              <a:rPr lang="en-US" sz="3600" dirty="0"/>
              <a:t>Reconsider</a:t>
            </a:r>
          </a:p>
          <a:p>
            <a:pPr marL="571500" indent="-571500">
              <a:buFont typeface="Arial" panose="020B0604020202020204" pitchFamily="34" charset="0"/>
              <a:buChar char="•"/>
            </a:pPr>
            <a:r>
              <a:rPr lang="en-US" sz="3600" dirty="0"/>
              <a:t>Retire</a:t>
            </a:r>
          </a:p>
          <a:p>
            <a:pPr marL="571500" indent="-571500">
              <a:buFont typeface="Arial" panose="020B0604020202020204" pitchFamily="34" charset="0"/>
              <a:buChar char="•"/>
            </a:pPr>
            <a:r>
              <a:rPr lang="en-US" sz="3600" dirty="0"/>
              <a:t>Refine</a:t>
            </a:r>
          </a:p>
          <a:p>
            <a:pPr marL="285750" indent="-285750">
              <a:buClr>
                <a:schemeClr val="tx1"/>
              </a:buClr>
              <a:buFont typeface="Arial" panose="020B0604020202020204" pitchFamily="34" charset="0"/>
              <a:buChar char="•"/>
            </a:pPr>
            <a:endParaRPr lang="en-US" sz="3600" dirty="0"/>
          </a:p>
        </p:txBody>
      </p:sp>
    </p:spTree>
    <p:extLst>
      <p:ext uri="{BB962C8B-B14F-4D97-AF65-F5344CB8AC3E}">
        <p14:creationId xmlns:p14="http://schemas.microsoft.com/office/powerpoint/2010/main" val="3591289759"/>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ngerprints exposed on glass">
            <a:extLst>
              <a:ext uri="{FF2B5EF4-FFF2-40B4-BE49-F238E27FC236}">
                <a16:creationId xmlns:a16="http://schemas.microsoft.com/office/drawing/2014/main" id="{C26322EF-00A1-2B17-0F43-6326F278B96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742" b="19007"/>
          <a:stretch/>
        </p:blipFill>
        <p:spPr>
          <a:xfrm>
            <a:off x="20" y="1"/>
            <a:ext cx="12191980" cy="6857999"/>
          </a:xfrm>
          <a:prstGeom prst="rect">
            <a:avLst/>
          </a:prstGeom>
        </p:spPr>
      </p:pic>
      <p:sp>
        <p:nvSpPr>
          <p:cNvPr id="2" name="Title 1">
            <a:extLst>
              <a:ext uri="{FF2B5EF4-FFF2-40B4-BE49-F238E27FC236}">
                <a16:creationId xmlns:a16="http://schemas.microsoft.com/office/drawing/2014/main" id="{11F035D8-58B6-AFCA-A88D-D32358603C2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a:solidFill>
                  <a:srgbClr val="FFFFFF"/>
                </a:solidFill>
              </a:rPr>
              <a:t>Recognize</a:t>
            </a:r>
          </a:p>
        </p:txBody>
      </p:sp>
    </p:spTree>
    <p:extLst>
      <p:ext uri="{BB962C8B-B14F-4D97-AF65-F5344CB8AC3E}">
        <p14:creationId xmlns:p14="http://schemas.microsoft.com/office/powerpoint/2010/main" val="3336106370"/>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lue arrows pointing at a red button">
            <a:extLst>
              <a:ext uri="{FF2B5EF4-FFF2-40B4-BE49-F238E27FC236}">
                <a16:creationId xmlns:a16="http://schemas.microsoft.com/office/drawing/2014/main" id="{F0AA8BE2-F320-EAE8-47E6-AD17CB1630D3}"/>
              </a:ext>
            </a:extLst>
          </p:cNvPr>
          <p:cNvPicPr>
            <a:picLocks noChangeAspect="1"/>
          </p:cNvPicPr>
          <p:nvPr/>
        </p:nvPicPr>
        <p:blipFill rotWithShape="1">
          <a:blip r:embed="rId3"/>
          <a:srcRect r="15627"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035D8-58B6-AFCA-A88D-D32358603C2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bg1"/>
                </a:solidFill>
              </a:rPr>
              <a:t>Reduce</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23496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A69DD-EB52-A821-7346-2196B2640A09}"/>
              </a:ext>
            </a:extLst>
          </p:cNvPr>
          <p:cNvSpPr>
            <a:spLocks noGrp="1"/>
          </p:cNvSpPr>
          <p:nvPr>
            <p:ph type="title"/>
          </p:nvPr>
        </p:nvSpPr>
        <p:spPr>
          <a:xfrm>
            <a:off x="2311147" y="365760"/>
            <a:ext cx="7569706" cy="1288238"/>
          </a:xfrm>
        </p:spPr>
        <p:txBody>
          <a:bodyPr anchor="ctr">
            <a:normAutofit fontScale="90000"/>
          </a:bodyPr>
          <a:lstStyle/>
          <a:p>
            <a:pPr algn="ctr"/>
            <a:r>
              <a:rPr lang="en-US" dirty="0"/>
              <a:t>Reduce: Prevention of Concussion</a:t>
            </a:r>
          </a:p>
        </p:txBody>
      </p:sp>
      <p:sp>
        <p:nvSpPr>
          <p:cNvPr id="3" name="Content Placeholder 2">
            <a:extLst>
              <a:ext uri="{FF2B5EF4-FFF2-40B4-BE49-F238E27FC236}">
                <a16:creationId xmlns:a16="http://schemas.microsoft.com/office/drawing/2014/main" id="{FACDB861-8820-043E-EF28-E7E89D15561B}"/>
              </a:ext>
            </a:extLst>
          </p:cNvPr>
          <p:cNvSpPr>
            <a:spLocks noGrp="1"/>
          </p:cNvSpPr>
          <p:nvPr>
            <p:ph idx="1"/>
          </p:nvPr>
        </p:nvSpPr>
        <p:spPr>
          <a:xfrm>
            <a:off x="1734207" y="1240220"/>
            <a:ext cx="8723586" cy="4771697"/>
          </a:xfrm>
        </p:spPr>
        <p:txBody>
          <a:bodyPr anchor="t">
            <a:normAutofit fontScale="92500" lnSpcReduction="10000"/>
          </a:bodyPr>
          <a:lstStyle/>
          <a:p>
            <a:r>
              <a:rPr lang="en-US" dirty="0"/>
              <a:t>Policy/Rule Changes</a:t>
            </a:r>
          </a:p>
          <a:p>
            <a:pPr lvl="1"/>
            <a:r>
              <a:rPr lang="en-US" dirty="0"/>
              <a:t>Disallowing body checking in child/adolescent hockey reduced concussion rated by 58%</a:t>
            </a:r>
          </a:p>
          <a:p>
            <a:pPr lvl="1"/>
            <a:endParaRPr lang="en-US" dirty="0"/>
          </a:p>
          <a:p>
            <a:pPr lvl="1"/>
            <a:r>
              <a:rPr lang="en-US" dirty="0"/>
              <a:t>Restricting collision time in practice across all age groups in American football reduced practice related concussion by 64%</a:t>
            </a:r>
          </a:p>
          <a:p>
            <a:pPr lvl="1"/>
            <a:endParaRPr lang="en-US" dirty="0"/>
          </a:p>
          <a:p>
            <a:r>
              <a:rPr lang="en-US" dirty="0"/>
              <a:t>PPE</a:t>
            </a:r>
          </a:p>
          <a:p>
            <a:pPr lvl="1"/>
            <a:r>
              <a:rPr lang="en-US" dirty="0"/>
              <a:t>Mouthguards associated with 28% reduction in concussion in ice hockey in all ages</a:t>
            </a:r>
          </a:p>
          <a:p>
            <a:pPr lvl="1"/>
            <a:endParaRPr lang="en-US" dirty="0"/>
          </a:p>
          <a:p>
            <a:r>
              <a:rPr lang="en-US" dirty="0"/>
              <a:t>Training strategies</a:t>
            </a:r>
          </a:p>
          <a:p>
            <a:pPr lvl="1"/>
            <a:r>
              <a:rPr lang="en-US" dirty="0"/>
              <a:t>Neuromuscular training warm ups decreased concussion in Rugby across all age groups</a:t>
            </a:r>
          </a:p>
        </p:txBody>
      </p:sp>
    </p:spTree>
    <p:extLst>
      <p:ext uri="{BB962C8B-B14F-4D97-AF65-F5344CB8AC3E}">
        <p14:creationId xmlns:p14="http://schemas.microsoft.com/office/powerpoint/2010/main" val="198321459"/>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35D8-58B6-AFCA-A88D-D32358603C2F}"/>
              </a:ext>
            </a:extLst>
          </p:cNvPr>
          <p:cNvSpPr>
            <a:spLocks noGrp="1"/>
          </p:cNvSpPr>
          <p:nvPr>
            <p:ph type="title"/>
          </p:nvPr>
        </p:nvSpPr>
        <p:spPr>
          <a:xfrm>
            <a:off x="7441324" y="2703786"/>
            <a:ext cx="4289272" cy="1244073"/>
          </a:xfrm>
        </p:spPr>
        <p:txBody>
          <a:bodyPr vert="horz" lIns="91440" tIns="45720" rIns="91440" bIns="45720" rtlCol="0" anchor="b">
            <a:normAutofit fontScale="90000"/>
          </a:bodyPr>
          <a:lstStyle/>
          <a:p>
            <a:pPr algn="ctr"/>
            <a:r>
              <a:rPr lang="en-US" sz="9600" b="1" dirty="0"/>
              <a:t>Remove</a:t>
            </a:r>
            <a:endParaRPr lang="en-US" sz="5400" b="1" dirty="0"/>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Metal tic-tac-toe game pieces">
            <a:extLst>
              <a:ext uri="{FF2B5EF4-FFF2-40B4-BE49-F238E27FC236}">
                <a16:creationId xmlns:a16="http://schemas.microsoft.com/office/drawing/2014/main" id="{003CB501-0BD1-88A0-5DE5-9A745693647F}"/>
              </a:ext>
            </a:extLst>
          </p:cNvPr>
          <p:cNvPicPr>
            <a:picLocks noChangeAspect="1"/>
          </p:cNvPicPr>
          <p:nvPr/>
        </p:nvPicPr>
        <p:blipFill rotWithShape="1">
          <a:blip r:embed="rId3"/>
          <a:srcRect l="4799" r="183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86620632"/>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3.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4.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5.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6.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7.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6613</Words>
  <Application>Microsoft Macintosh PowerPoint</Application>
  <PresentationFormat>Widescreen</PresentationFormat>
  <Paragraphs>1006</Paragraphs>
  <Slides>150</Slides>
  <Notes>146</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150</vt:i4>
      </vt:variant>
    </vt:vector>
  </HeadingPairs>
  <TitlesOfParts>
    <vt:vector size="175" baseType="lpstr">
      <vt:lpstr>-webkit-standard</vt:lpstr>
      <vt:lpstr>AdvHelN-L</vt:lpstr>
      <vt:lpstr>AdvHelN-LI</vt:lpstr>
      <vt:lpstr>AdvPS586B</vt:lpstr>
      <vt:lpstr>AdvTT5843c571</vt:lpstr>
      <vt:lpstr>AdvTT5843c571+20</vt:lpstr>
      <vt:lpstr>AdvTT7c3c51d9</vt:lpstr>
      <vt:lpstr>AdvTTf90d833a.I</vt:lpstr>
      <vt:lpstr>Arial</vt:lpstr>
      <vt:lpstr>Calibri</vt:lpstr>
      <vt:lpstr>Calibri Light</vt:lpstr>
      <vt:lpstr>Cambria</vt:lpstr>
      <vt:lpstr>ClassicalGaramondBT</vt:lpstr>
      <vt:lpstr>Courier New</vt:lpstr>
      <vt:lpstr>GaramondBE</vt:lpstr>
      <vt:lpstr>GaramondBE-Italic</vt:lpstr>
      <vt:lpstr>GaramondBE-Regular</vt:lpstr>
      <vt:lpstr>MTSY</vt:lpstr>
      <vt:lpstr>Open Sans</vt:lpstr>
      <vt:lpstr>RMTMI</vt:lpstr>
      <vt:lpstr>Rockwell Extra Bold</vt:lpstr>
      <vt:lpstr>STIX-Regular</vt:lpstr>
      <vt:lpstr>Times</vt:lpstr>
      <vt:lpstr>Times New Roman</vt:lpstr>
      <vt:lpstr>Office Theme</vt:lpstr>
      <vt:lpstr>Cervical spine pain in the concussion patient. An understanding of the current literature</vt:lpstr>
      <vt:lpstr>outline</vt:lpstr>
      <vt:lpstr>KEY ASSUMPTIONS</vt:lpstr>
      <vt:lpstr>A little about me</vt:lpstr>
      <vt:lpstr>PowerPoint Presentation</vt:lpstr>
      <vt:lpstr>PowerPoint Presentation</vt:lpstr>
      <vt:lpstr>PowerPoint Presentation</vt:lpstr>
      <vt:lpstr>PowerPoint Presentation</vt:lpstr>
      <vt:lpstr>PowerPoint Presentation</vt:lpstr>
      <vt:lpstr>PowerPoint Presentation</vt:lpstr>
      <vt:lpstr>What is a concussion?</vt:lpstr>
      <vt:lpstr>Typical recovery </vt:lpstr>
      <vt:lpstr>Why this line of inquiry?</vt:lpstr>
      <vt:lpstr>   Case Study  20 Year old Female with Persistent Concussion Symptoms.   </vt:lpstr>
      <vt:lpstr>Initial Presentation</vt:lpstr>
      <vt:lpstr>Exam Findings</vt:lpstr>
      <vt:lpstr>Treatment</vt:lpstr>
      <vt:lpstr>Outcome measures</vt:lpstr>
      <vt:lpstr>How did you treat her concussion?</vt:lpstr>
      <vt:lpstr>Symptoms</vt:lpstr>
      <vt:lpstr>Was something missing?</vt:lpstr>
      <vt:lpstr>How common is neck pain in the setting of concussion?</vt:lpstr>
      <vt:lpstr>PowerPoint Presentation</vt:lpstr>
      <vt:lpstr>PowerPoint Presentation</vt:lpstr>
      <vt:lpstr>Neck pain is common in this population</vt:lpstr>
      <vt:lpstr>Mechanism of injury predicts neck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266 patients (6-19 y/o diagnosed with Sport Related Concussion. </vt:lpstr>
      <vt:lpstr>CSD defined as neurological symptoms localized to the cervical spine or the presence of neck pain, headache, or dizziness and abnormal cervical spine examination findings Excluding patients with central cord neuropraxia OR SCIWORA, patients with SRC with CSD took longer to achieve physician-documented clinical recovery (28.5 days vs 17 days, P &lt; .0001) and were 3.95 times more likely to experience delayed physician-documented clinical recovery (&gt;4 weeks postinjury) compared with those without CSD</vt:lpstr>
      <vt:lpstr>PowerPoint Presentation</vt:lpstr>
      <vt:lpstr>PowerPoint Presentation</vt:lpstr>
      <vt:lpstr>PowerPoint Presentation</vt:lpstr>
      <vt:lpstr>PowerPoint Presentation</vt:lpstr>
      <vt:lpstr>PowerPoint Presentation</vt:lpstr>
      <vt:lpstr>PowerPoint Presentation</vt:lpstr>
      <vt:lpstr>Why neck pain after concussion?</vt:lpstr>
      <vt:lpstr>Whiplash?</vt:lpstr>
      <vt:lpstr>Forces required for injury</vt:lpstr>
      <vt:lpstr>Little Players: Big Hits</vt:lpstr>
      <vt:lpstr>Little Players: Big Hits</vt:lpstr>
      <vt:lpstr>Neck strength</vt:lpstr>
      <vt:lpstr>PowerPoint Presentation</vt:lpstr>
      <vt:lpstr>How can we asses?</vt:lpstr>
      <vt:lpstr>PowerPoint Presentation</vt:lpstr>
      <vt:lpstr>PowerPoint Presentation</vt:lpstr>
      <vt:lpstr>Symptom Comparison</vt:lpstr>
      <vt:lpstr>PowerPoint Presentation</vt:lpstr>
      <vt:lpstr>American Medical Society for Sports Medicine</vt:lpstr>
      <vt:lpstr>6th International consensus statement on concussion in Sport</vt:lpstr>
      <vt:lpstr>PowerPoint Presentation</vt:lpstr>
      <vt:lpstr>PowerPoint Presentation</vt:lpstr>
      <vt:lpstr>Treatment for whiplash</vt:lpstr>
      <vt:lpstr>Does it work?</vt:lpstr>
      <vt:lpstr>PowerPoint Presentation</vt:lpstr>
      <vt:lpstr>PowerPoint Presentation</vt:lpstr>
      <vt:lpstr>PowerPoint Presentation</vt:lpstr>
      <vt:lpstr>Study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be done</vt:lpstr>
      <vt:lpstr>What should be done?</vt:lpstr>
      <vt:lpstr>PowerPoint Presentation</vt:lpstr>
      <vt:lpstr>PowerPoint Presentation</vt:lpstr>
      <vt:lpstr>6th international conference on concussion in sport (2022)</vt:lpstr>
      <vt:lpstr>11 Rs</vt:lpstr>
      <vt:lpstr>Recognize</vt:lpstr>
      <vt:lpstr>Reduce</vt:lpstr>
      <vt:lpstr>Reduce: Prevention of Concussion</vt:lpstr>
      <vt:lpstr>Remove</vt:lpstr>
      <vt:lpstr>Remove: Sideline Evaluation</vt:lpstr>
      <vt:lpstr>Remove: Sideline Evaluation</vt:lpstr>
      <vt:lpstr>Re-evaluate</vt:lpstr>
      <vt:lpstr>Re-evaluate</vt:lpstr>
      <vt:lpstr>Rest?</vt:lpstr>
      <vt:lpstr>Relative rest including ADLs, reduced screen time indicated up to two first days after injury.   After 48 hours limited screen time not impactful  Individuals can return to light walking within first 48 hours</vt:lpstr>
      <vt:lpstr>Exercise</vt:lpstr>
      <vt:lpstr>Exercise</vt:lpstr>
      <vt:lpstr>Refer</vt:lpstr>
      <vt:lpstr>Refer</vt:lpstr>
      <vt:lpstr>Persistent Symptoms</vt:lpstr>
      <vt:lpstr>Rehabilitation</vt:lpstr>
      <vt:lpstr>Rehabilitation</vt:lpstr>
      <vt:lpstr>Recovery</vt:lpstr>
      <vt:lpstr>Recovery</vt:lpstr>
      <vt:lpstr>Return to learn</vt:lpstr>
      <vt:lpstr>PowerPoint Presentation</vt:lpstr>
      <vt:lpstr>Return to sport</vt:lpstr>
      <vt:lpstr>PowerPoint Presentation</vt:lpstr>
      <vt:lpstr>Reconsider: Potential Long-Term Effects</vt:lpstr>
      <vt:lpstr>Retire</vt:lpstr>
      <vt:lpstr>What’s the big deal?</vt:lpstr>
      <vt:lpstr>Second Impact Syndrome</vt:lpstr>
      <vt:lpstr>Second Impact Syndrome</vt:lpstr>
      <vt:lpstr>Second Impact Syndrome</vt:lpstr>
      <vt:lpstr>Second Impact Syndrome</vt:lpstr>
      <vt:lpstr>Second Impact Syndrome</vt:lpstr>
      <vt:lpstr>Second Impact Syndrome Case Report</vt:lpstr>
      <vt:lpstr>PowerPoint Presentation</vt:lpstr>
      <vt:lpstr>PowerPoint Presentation</vt:lpstr>
      <vt:lpstr>PowerPoint Presentation</vt:lpstr>
      <vt:lpstr>PowerPoint Presentation</vt:lpstr>
      <vt:lpstr>PowerPoint Presentation</vt:lpstr>
      <vt:lpstr>Indiana University School of Medicine </vt:lpstr>
      <vt:lpstr>PowerPoint Presentation</vt:lpstr>
      <vt:lpstr>PowerPoint Presentation</vt:lpstr>
      <vt:lpstr>PowerPoint Presentation</vt:lpstr>
      <vt:lpstr>PowerPoint Presentation</vt:lpstr>
      <vt:lpstr>What can we learn from this catastrophe? </vt:lpstr>
      <vt:lpstr>Second Impact Syndrome Case Report #2 with implications for the Chiropractor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spine pain in the concussion patient. Discussion of the current literature</dc:title>
  <dc:creator>King, Jeffrey</dc:creator>
  <cp:lastModifiedBy>King, Jeffrey</cp:lastModifiedBy>
  <cp:revision>52</cp:revision>
  <dcterms:created xsi:type="dcterms:W3CDTF">2022-07-11T00:54:43Z</dcterms:created>
  <dcterms:modified xsi:type="dcterms:W3CDTF">2024-10-16T01:12:21Z</dcterms:modified>
</cp:coreProperties>
</file>